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T Serif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TSerif-bold.fntdata"/><Relationship Id="rId16" Type="http://schemas.openxmlformats.org/officeDocument/2006/relationships/font" Target="fonts/PTSerif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PTSerif-boldItalic.fntdata"/><Relationship Id="rId6" Type="http://schemas.openxmlformats.org/officeDocument/2006/relationships/slide" Target="slides/slide1.xml"/><Relationship Id="rId18" Type="http://schemas.openxmlformats.org/officeDocument/2006/relationships/font" Target="fonts/PTSerif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c959c1e5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6c959c1e5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843a006ff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843a006ff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843a006ff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843a006ff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8b6d9d05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8b6d9d05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78024105e9da26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78024105e9da26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8024105e9da26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78024105e9da26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ca841c8a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8ca841c8a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ca841c8a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8ca841c8a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616893c2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8616893c2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CE5C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9.jpg"/><Relationship Id="rId5" Type="http://schemas.openxmlformats.org/officeDocument/2006/relationships/image" Target="../media/image11.jpg"/><Relationship Id="rId6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408300" y="0"/>
            <a:ext cx="5735700" cy="107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Ritual &amp; Remains: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684000" y="1073100"/>
            <a:ext cx="8460000" cy="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PT Serif"/>
                <a:ea typeface="PT Serif"/>
                <a:cs typeface="PT Serif"/>
                <a:sym typeface="PT Serif"/>
              </a:rPr>
              <a:t>A study of ancient religions and those that observed them</a:t>
            </a:r>
            <a:endParaRPr sz="2500"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56" name="Google Shape;56;p13" title="IMG_282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80001" y="1215611"/>
            <a:ext cx="3035750" cy="404765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" name="Google Shape;57;p13" title="IMG_285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2800" y="2141750"/>
            <a:ext cx="3487401" cy="2615551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" name="Google Shape;58;p13" title="Tyler Center 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481674" cy="8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ctrTitle"/>
          </p:nvPr>
        </p:nvSpPr>
        <p:spPr>
          <a:xfrm>
            <a:off x="3408300" y="0"/>
            <a:ext cx="5735700" cy="107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Ritual &amp; Remains: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45" name="Google Shape;145;p22"/>
          <p:cNvSpPr txBox="1"/>
          <p:nvPr>
            <p:ph idx="1" type="subTitle"/>
          </p:nvPr>
        </p:nvSpPr>
        <p:spPr>
          <a:xfrm>
            <a:off x="684000" y="1073100"/>
            <a:ext cx="8460000" cy="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PT Serif"/>
                <a:ea typeface="PT Serif"/>
                <a:cs typeface="PT Serif"/>
                <a:sym typeface="PT Serif"/>
              </a:rPr>
              <a:t>A study of ancient religions and those that observed them</a:t>
            </a:r>
            <a:endParaRPr sz="2500"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146" name="Google Shape;146;p22" title="IMG_282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80001" y="1215611"/>
            <a:ext cx="3035750" cy="404765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p22" title="IMG_285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702" y="2182175"/>
            <a:ext cx="3433498" cy="2575123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p22" title="Tyler Center 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481674" cy="8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title="IMG_303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800" y="445025"/>
            <a:ext cx="2865731" cy="3820974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" name="Google Shape;64;p14"/>
          <p:cNvSpPr txBox="1"/>
          <p:nvPr>
            <p:ph type="title"/>
          </p:nvPr>
        </p:nvSpPr>
        <p:spPr>
          <a:xfrm>
            <a:off x="158800" y="342300"/>
            <a:ext cx="559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PT Serif"/>
                <a:ea typeface="PT Serif"/>
                <a:cs typeface="PT Serif"/>
                <a:sym typeface="PT Serif"/>
              </a:rPr>
              <a:t>The Question:</a:t>
            </a:r>
            <a:endParaRPr sz="2820"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158800" y="1040475"/>
            <a:ext cx="55950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latin typeface="PT Serif"/>
                <a:ea typeface="PT Serif"/>
                <a:cs typeface="PT Serif"/>
                <a:sym typeface="PT Serif"/>
              </a:rPr>
              <a:t>How do the grave goods and burial architecture reflect the religious practices and beliefs of ancient cultures?</a:t>
            </a:r>
            <a:endParaRPr sz="2200"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 title="Screenshot 2025-09-27 at 10.47.18 AM.png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91900" y="-2282800"/>
            <a:ext cx="9235901" cy="752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Screenshot 2025-09-27 at 10.47.1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9803" y="241625"/>
            <a:ext cx="4084401" cy="4660251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200" y="340600"/>
            <a:ext cx="533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PT Serif"/>
                <a:ea typeface="PT Serif"/>
                <a:cs typeface="PT Serif"/>
                <a:sym typeface="PT Serif"/>
              </a:rPr>
              <a:t>Some of the sources used</a:t>
            </a:r>
            <a:endParaRPr sz="2820"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200" y="989125"/>
            <a:ext cx="8214900" cy="5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Professional Opinions:</a:t>
            </a:r>
            <a:endParaRPr i="1" sz="2000"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78" name="Google Shape;78;p16" title="BaronJ_Justyna_kadr2_20240207-2048x20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00" y="1529762"/>
            <a:ext cx="1269939" cy="126993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" name="Google Shape;79;p16"/>
          <p:cNvSpPr txBox="1"/>
          <p:nvPr/>
        </p:nvSpPr>
        <p:spPr>
          <a:xfrm>
            <a:off x="2002875" y="1496725"/>
            <a:ext cx="66351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Prof. Baron </a:t>
            </a:r>
            <a:endParaRPr i="1"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Archaeologist &amp; Professor at University of Wrocław</a:t>
            </a:r>
            <a:endParaRPr i="1"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200" y="2968525"/>
            <a:ext cx="8214900" cy="5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Facilities &amp; Libraries</a:t>
            </a:r>
            <a:r>
              <a:rPr i="1" lang="en"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:</a:t>
            </a:r>
            <a:endParaRPr i="1" sz="2000"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81" name="Google Shape;81;p16" title="U_of_Wroclaw-removebg-preview.png"/>
          <p:cNvPicPr preferRelativeResize="0"/>
          <p:nvPr/>
        </p:nvPicPr>
        <p:blipFill rotWithShape="1">
          <a:blip r:embed="rId4">
            <a:alphaModFix/>
          </a:blip>
          <a:srcRect b="47225" l="25279" r="23949" t="1676"/>
          <a:stretch/>
        </p:blipFill>
        <p:spPr>
          <a:xfrm>
            <a:off x="284225" y="3416150"/>
            <a:ext cx="1323884" cy="13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1817775" y="3476125"/>
            <a:ext cx="66351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University of Wrocław</a:t>
            </a:r>
            <a:endParaRPr i="1"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Institute of Archaeology library</a:t>
            </a:r>
            <a:endParaRPr i="1"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 title="Screenshot 2025-09-21 at 12.21.5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00" y="116113"/>
            <a:ext cx="8659390" cy="4838701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88" name="Google Shape;88;p17"/>
          <p:cNvGrpSpPr/>
          <p:nvPr/>
        </p:nvGrpSpPr>
        <p:grpSpPr>
          <a:xfrm>
            <a:off x="1378900" y="1648850"/>
            <a:ext cx="6726600" cy="3202800"/>
            <a:chOff x="1378900" y="1648850"/>
            <a:chExt cx="6726600" cy="3202800"/>
          </a:xfrm>
        </p:grpSpPr>
        <p:sp>
          <p:nvSpPr>
            <p:cNvPr id="89" name="Google Shape;89;p17"/>
            <p:cNvSpPr/>
            <p:nvPr/>
          </p:nvSpPr>
          <p:spPr>
            <a:xfrm>
              <a:off x="1378900" y="1648850"/>
              <a:ext cx="6726600" cy="32028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PT Serif"/>
                <a:ea typeface="PT Serif"/>
                <a:cs typeface="PT Serif"/>
                <a:sym typeface="PT Serif"/>
              </a:endParaRPr>
            </a:p>
          </p:txBody>
        </p:sp>
        <p:sp>
          <p:nvSpPr>
            <p:cNvPr id="90" name="Google Shape;90;p17"/>
            <p:cNvSpPr txBox="1"/>
            <p:nvPr/>
          </p:nvSpPr>
          <p:spPr>
            <a:xfrm>
              <a:off x="1787450" y="3224725"/>
              <a:ext cx="2721300" cy="7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2400">
                  <a:solidFill>
                    <a:schemeClr val="dk1"/>
                  </a:solidFill>
                  <a:latin typeface="PT Serif"/>
                  <a:ea typeface="PT Serif"/>
                  <a:cs typeface="PT Serif"/>
                  <a:sym typeface="PT Serif"/>
                </a:rPr>
                <a:t>Urnfield Cultures</a:t>
              </a:r>
              <a:endParaRPr b="1"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</a:endParaRPr>
            </a:p>
          </p:txBody>
        </p:sp>
      </p:grpSp>
      <p:grpSp>
        <p:nvGrpSpPr>
          <p:cNvPr id="91" name="Google Shape;91;p17"/>
          <p:cNvGrpSpPr/>
          <p:nvPr/>
        </p:nvGrpSpPr>
        <p:grpSpPr>
          <a:xfrm>
            <a:off x="3665014" y="1171838"/>
            <a:ext cx="4171400" cy="2610150"/>
            <a:chOff x="3696825" y="1247350"/>
            <a:chExt cx="4171400" cy="2610150"/>
          </a:xfrm>
        </p:grpSpPr>
        <p:pic>
          <p:nvPicPr>
            <p:cNvPr id="92" name="Google Shape;92;p17" title="Untitled_drawing__1_-removebg-preview.png"/>
            <p:cNvPicPr preferRelativeResize="0"/>
            <p:nvPr/>
          </p:nvPicPr>
          <p:blipFill rotWithShape="1">
            <a:blip r:embed="rId4">
              <a:alphaModFix/>
            </a:blip>
            <a:srcRect b="44571" l="39061" r="17948" t="19582"/>
            <a:stretch/>
          </p:blipFill>
          <p:spPr>
            <a:xfrm>
              <a:off x="3696825" y="1247350"/>
              <a:ext cx="4171400" cy="261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17"/>
            <p:cNvSpPr txBox="1"/>
            <p:nvPr/>
          </p:nvSpPr>
          <p:spPr>
            <a:xfrm>
              <a:off x="4272050" y="1843875"/>
              <a:ext cx="2951100" cy="52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dk1"/>
                  </a:solidFill>
                  <a:latin typeface="PT Serif"/>
                  <a:ea typeface="PT Serif"/>
                  <a:cs typeface="PT Serif"/>
                  <a:sym typeface="PT Serif"/>
                </a:rPr>
                <a:t>Lusatian Culture</a:t>
              </a:r>
              <a:endParaRPr b="1"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The Urnfields of the Bronze Age [1300-500 BCE]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grpSp>
        <p:nvGrpSpPr>
          <p:cNvPr id="99" name="Google Shape;99;p18"/>
          <p:cNvGrpSpPr/>
          <p:nvPr/>
        </p:nvGrpSpPr>
        <p:grpSpPr>
          <a:xfrm>
            <a:off x="-44" y="1258950"/>
            <a:ext cx="4190917" cy="2977392"/>
            <a:chOff x="672175" y="967046"/>
            <a:chExt cx="3852300" cy="2977392"/>
          </a:xfrm>
        </p:grpSpPr>
        <p:pic>
          <p:nvPicPr>
            <p:cNvPr id="100" name="Google Shape;100;p18" title="img566.jpg"/>
            <p:cNvPicPr preferRelativeResize="0"/>
            <p:nvPr/>
          </p:nvPicPr>
          <p:blipFill rotWithShape="1">
            <a:blip r:embed="rId3">
              <a:alphaModFix/>
            </a:blip>
            <a:srcRect b="27675" l="0" r="0" t="32787"/>
            <a:stretch/>
          </p:blipFill>
          <p:spPr>
            <a:xfrm>
              <a:off x="890043" y="967046"/>
              <a:ext cx="3416445" cy="2418523"/>
            </a:xfrm>
            <a:prstGeom prst="rect">
              <a:avLst/>
            </a:prstGeom>
            <a:noFill/>
            <a:ln cap="flat" cmpd="sng" w="497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01" name="Google Shape;101;p18"/>
            <p:cNvSpPr txBox="1"/>
            <p:nvPr/>
          </p:nvSpPr>
          <p:spPr>
            <a:xfrm>
              <a:off x="672175" y="3347438"/>
              <a:ext cx="3852300" cy="59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9400" lIns="119400" spcFirstLastPara="1" rIns="119400" wrap="square" tIns="1194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12">
                  <a:solidFill>
                    <a:schemeClr val="dk1"/>
                  </a:solidFill>
                  <a:latin typeface="PT Serif"/>
                  <a:ea typeface="PT Serif"/>
                  <a:cs typeface="PT Serif"/>
                  <a:sym typeface="PT Serif"/>
                </a:rPr>
                <a:t>An Urn with Human Bones</a:t>
              </a:r>
              <a:endParaRPr sz="2312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  <p:grpSp>
        <p:nvGrpSpPr>
          <p:cNvPr id="102" name="Google Shape;102;p18"/>
          <p:cNvGrpSpPr/>
          <p:nvPr/>
        </p:nvGrpSpPr>
        <p:grpSpPr>
          <a:xfrm>
            <a:off x="4157099" y="1017725"/>
            <a:ext cx="4904101" cy="4119900"/>
            <a:chOff x="4157099" y="1017725"/>
            <a:chExt cx="4904101" cy="4119900"/>
          </a:xfrm>
        </p:grpSpPr>
        <p:pic>
          <p:nvPicPr>
            <p:cNvPr id="103" name="Google Shape;103;p18" title="Screenshot 2025-11-14 at 11.09.39 AM.png"/>
            <p:cNvPicPr preferRelativeResize="0"/>
            <p:nvPr/>
          </p:nvPicPr>
          <p:blipFill rotWithShape="1">
            <a:blip r:embed="rId4">
              <a:alphaModFix/>
            </a:blip>
            <a:srcRect b="0" l="356" r="525" t="0"/>
            <a:stretch/>
          </p:blipFill>
          <p:spPr>
            <a:xfrm>
              <a:off x="4157099" y="1017725"/>
              <a:ext cx="4904075" cy="3556700"/>
            </a:xfrm>
            <a:prstGeom prst="rect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04" name="Google Shape;104;p18"/>
            <p:cNvSpPr txBox="1"/>
            <p:nvPr/>
          </p:nvSpPr>
          <p:spPr>
            <a:xfrm>
              <a:off x="4157100" y="4614425"/>
              <a:ext cx="4904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PT Serif"/>
                  <a:ea typeface="PT Serif"/>
                  <a:cs typeface="PT Serif"/>
                  <a:sym typeface="PT Serif"/>
                </a:rPr>
                <a:t>Excavation of an Urnfield in Hungary</a:t>
              </a:r>
              <a:endParaRPr sz="2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189475" y="318250"/>
            <a:ext cx="468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PT Serif"/>
                <a:ea typeface="PT Serif"/>
                <a:cs typeface="PT Serif"/>
                <a:sym typeface="PT Serif"/>
              </a:rPr>
              <a:t>Common Goods &amp; Burials </a:t>
            </a:r>
            <a:endParaRPr sz="2820"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110" name="Google Shape;110;p19" title="IMG_3163.jpg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5018338" y="318251"/>
            <a:ext cx="3175624" cy="423414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9" title="IMG_3163.jpg"/>
          <p:cNvPicPr preferRelativeResize="0"/>
          <p:nvPr/>
        </p:nvPicPr>
        <p:blipFill rotWithShape="1">
          <a:blip r:embed="rId3">
            <a:alphaModFix/>
          </a:blip>
          <a:srcRect b="2986" l="29689" r="31642" t="45341"/>
          <a:stretch/>
        </p:blipFill>
        <p:spPr>
          <a:xfrm>
            <a:off x="799201" y="890950"/>
            <a:ext cx="1971900" cy="19395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" name="Google Shape;112;p19"/>
          <p:cNvSpPr txBox="1"/>
          <p:nvPr/>
        </p:nvSpPr>
        <p:spPr>
          <a:xfrm>
            <a:off x="2771100" y="1383550"/>
            <a:ext cx="180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Deformed Weapons</a:t>
            </a:r>
            <a:endParaRPr sz="25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113" name="Google Shape;113;p19" title="IMG_3163.jpg"/>
          <p:cNvPicPr preferRelativeResize="0"/>
          <p:nvPr/>
        </p:nvPicPr>
        <p:blipFill rotWithShape="1">
          <a:blip r:embed="rId3">
            <a:alphaModFix/>
          </a:blip>
          <a:srcRect b="46905" l="33264" r="55992" t="38606"/>
          <a:stretch/>
        </p:blipFill>
        <p:spPr>
          <a:xfrm>
            <a:off x="799200" y="3133318"/>
            <a:ext cx="1971900" cy="19575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" name="Google Shape;114;p19"/>
          <p:cNvSpPr txBox="1"/>
          <p:nvPr/>
        </p:nvSpPr>
        <p:spPr>
          <a:xfrm>
            <a:off x="2771100" y="3634925"/>
            <a:ext cx="180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Bronze Jewellery</a:t>
            </a:r>
            <a:endParaRPr sz="25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5122550" y="4625525"/>
            <a:ext cx="31071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3rd - 2nd Century BCE</a:t>
            </a:r>
            <a:endParaRPr sz="2000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441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PT Serif"/>
                <a:ea typeface="PT Serif"/>
                <a:cs typeface="PT Serif"/>
                <a:sym typeface="PT Serif"/>
              </a:rPr>
              <a:t>Comparisons &amp; Theories:</a:t>
            </a:r>
            <a:endParaRPr sz="2820"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121" name="Google Shape;121;p20" title="IMG_316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00" y="1017725"/>
            <a:ext cx="2239299" cy="1679474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20"/>
          <p:cNvSpPr txBox="1"/>
          <p:nvPr/>
        </p:nvSpPr>
        <p:spPr>
          <a:xfrm>
            <a:off x="2791138" y="968500"/>
            <a:ext cx="3303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Lusatian</a:t>
            </a:r>
            <a:r>
              <a:rPr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 Deformed Blade</a:t>
            </a:r>
            <a:endParaRPr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1250’s BCE</a:t>
            </a:r>
            <a:endParaRPr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grpSp>
        <p:nvGrpSpPr>
          <p:cNvPr id="123" name="Google Shape;123;p20"/>
          <p:cNvGrpSpPr/>
          <p:nvPr/>
        </p:nvGrpSpPr>
        <p:grpSpPr>
          <a:xfrm>
            <a:off x="2844525" y="1017725"/>
            <a:ext cx="5096532" cy="1901850"/>
            <a:chOff x="2844525" y="1017725"/>
            <a:chExt cx="5096532" cy="1901850"/>
          </a:xfrm>
        </p:grpSpPr>
        <p:pic>
          <p:nvPicPr>
            <p:cNvPr id="124" name="Google Shape;124;p20" title="Celtic Bent Weapon.jpg"/>
            <p:cNvPicPr preferRelativeResize="0"/>
            <p:nvPr/>
          </p:nvPicPr>
          <p:blipFill rotWithShape="1">
            <a:blip r:embed="rId4">
              <a:alphaModFix/>
            </a:blip>
            <a:srcRect b="17247" l="1039" r="0" t="3159"/>
            <a:stretch/>
          </p:blipFill>
          <p:spPr>
            <a:xfrm>
              <a:off x="6156100" y="1017725"/>
              <a:ext cx="1784957" cy="1901850"/>
            </a:xfrm>
            <a:prstGeom prst="rect">
              <a:avLst/>
            </a:prstGeom>
            <a:noFill/>
            <a:ln cap="flat" cmpd="sng" w="3810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25" name="Google Shape;125;p20"/>
            <p:cNvSpPr txBox="1"/>
            <p:nvPr/>
          </p:nvSpPr>
          <p:spPr>
            <a:xfrm>
              <a:off x="2844525" y="2068825"/>
              <a:ext cx="31965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8761D"/>
                  </a:solidFill>
                  <a:latin typeface="PT Serif"/>
                  <a:ea typeface="PT Serif"/>
                  <a:cs typeface="PT Serif"/>
                  <a:sym typeface="PT Serif"/>
                </a:rPr>
                <a:t>Celtic Deformed Blade</a:t>
              </a:r>
              <a:endParaRPr sz="2000">
                <a:solidFill>
                  <a:srgbClr val="38761D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8761D"/>
                  </a:solidFill>
                  <a:latin typeface="PT Serif"/>
                  <a:ea typeface="PT Serif"/>
                  <a:cs typeface="PT Serif"/>
                  <a:sym typeface="PT Serif"/>
                </a:rPr>
                <a:t>2nd Century BCE</a:t>
              </a:r>
              <a:endParaRPr sz="2000">
                <a:solidFill>
                  <a:srgbClr val="38761D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  <p:pic>
        <p:nvPicPr>
          <p:cNvPr id="126" name="Google Shape;126;p20" title="IMG_315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201" y="3062169"/>
            <a:ext cx="2239299" cy="167948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" name="Google Shape;127;p20"/>
          <p:cNvSpPr txBox="1"/>
          <p:nvPr/>
        </p:nvSpPr>
        <p:spPr>
          <a:xfrm>
            <a:off x="2791125" y="3062175"/>
            <a:ext cx="2770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Lusatian</a:t>
            </a:r>
            <a:r>
              <a:rPr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 Arm Bands</a:t>
            </a:r>
            <a:endParaRPr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1250’s BCE</a:t>
            </a:r>
            <a:endParaRPr sz="2000">
              <a:solidFill>
                <a:schemeClr val="dk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grpSp>
        <p:nvGrpSpPr>
          <p:cNvPr id="128" name="Google Shape;128;p20"/>
          <p:cNvGrpSpPr/>
          <p:nvPr/>
        </p:nvGrpSpPr>
        <p:grpSpPr>
          <a:xfrm>
            <a:off x="3323175" y="3062175"/>
            <a:ext cx="5031175" cy="1901850"/>
            <a:chOff x="3323175" y="3062175"/>
            <a:chExt cx="5031175" cy="1901850"/>
          </a:xfrm>
        </p:grpSpPr>
        <p:pic>
          <p:nvPicPr>
            <p:cNvPr id="129" name="Google Shape;129;p20" title="Ancient Celtic Torc.jpeg"/>
            <p:cNvPicPr preferRelativeResize="0"/>
            <p:nvPr/>
          </p:nvPicPr>
          <p:blipFill rotWithShape="1">
            <a:blip r:embed="rId6">
              <a:alphaModFix/>
            </a:blip>
            <a:srcRect b="0" l="2878" r="5738" t="0"/>
            <a:stretch/>
          </p:blipFill>
          <p:spPr>
            <a:xfrm>
              <a:off x="5742800" y="3062175"/>
              <a:ext cx="2611550" cy="1901850"/>
            </a:xfrm>
            <a:prstGeom prst="rect">
              <a:avLst/>
            </a:prstGeom>
            <a:noFill/>
            <a:ln cap="flat" cmpd="sng" w="3810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30" name="Google Shape;130;p20"/>
            <p:cNvSpPr txBox="1"/>
            <p:nvPr/>
          </p:nvSpPr>
          <p:spPr>
            <a:xfrm>
              <a:off x="3323175" y="4008375"/>
              <a:ext cx="22392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8761D"/>
                  </a:solidFill>
                  <a:latin typeface="PT Serif"/>
                  <a:ea typeface="PT Serif"/>
                  <a:cs typeface="PT Serif"/>
                  <a:sym typeface="PT Serif"/>
                </a:rPr>
                <a:t>Celtic Torc</a:t>
              </a:r>
              <a:endParaRPr sz="2000">
                <a:solidFill>
                  <a:srgbClr val="38761D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8761D"/>
                  </a:solidFill>
                  <a:latin typeface="PT Serif"/>
                  <a:ea typeface="PT Serif"/>
                  <a:cs typeface="PT Serif"/>
                  <a:sym typeface="PT Serif"/>
                </a:rPr>
                <a:t>2nd Century BCE</a:t>
              </a:r>
              <a:endParaRPr sz="2000">
                <a:solidFill>
                  <a:srgbClr val="38761D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Why do we study this?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136" name="Google Shape;136;p21" title="Field Blake.jpg"/>
          <p:cNvPicPr preferRelativeResize="0"/>
          <p:nvPr/>
        </p:nvPicPr>
        <p:blipFill rotWithShape="1">
          <a:blip r:embed="rId3">
            <a:alphaModFix/>
          </a:blip>
          <a:srcRect b="0" l="0" r="0" t="15261"/>
          <a:stretch/>
        </p:blipFill>
        <p:spPr>
          <a:xfrm>
            <a:off x="311700" y="1017725"/>
            <a:ext cx="2987401" cy="3375201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37" name="Google Shape;137;p21"/>
          <p:cNvGrpSpPr/>
          <p:nvPr/>
        </p:nvGrpSpPr>
        <p:grpSpPr>
          <a:xfrm>
            <a:off x="4487175" y="1017725"/>
            <a:ext cx="3560100" cy="3939875"/>
            <a:chOff x="4487175" y="1017725"/>
            <a:chExt cx="3560100" cy="3939875"/>
          </a:xfrm>
        </p:grpSpPr>
        <p:pic>
          <p:nvPicPr>
            <p:cNvPr id="138" name="Google Shape;138;p21" title="Baby Blake.jpg"/>
            <p:cNvPicPr preferRelativeResize="0"/>
            <p:nvPr/>
          </p:nvPicPr>
          <p:blipFill rotWithShape="1">
            <a:blip r:embed="rId4">
              <a:alphaModFix/>
            </a:blip>
            <a:srcRect b="12434" l="0" r="0" t="12434"/>
            <a:stretch/>
          </p:blipFill>
          <p:spPr>
            <a:xfrm>
              <a:off x="4572000" y="1017725"/>
              <a:ext cx="2987400" cy="3375200"/>
            </a:xfrm>
            <a:prstGeom prst="rect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39" name="Google Shape;139;p21"/>
            <p:cNvSpPr txBox="1"/>
            <p:nvPr/>
          </p:nvSpPr>
          <p:spPr>
            <a:xfrm>
              <a:off x="4487175" y="4465000"/>
              <a:ext cx="3560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2"/>
                  </a:solidFill>
                  <a:latin typeface="PT Serif"/>
                  <a:ea typeface="PT Serif"/>
                  <a:cs typeface="PT Serif"/>
                  <a:sym typeface="PT Serif"/>
                </a:rPr>
                <a:t>(Mini Blake as Indiana Jones)</a:t>
              </a:r>
              <a:endParaRPr sz="20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