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Lato-regular.fntdata"/><Relationship Id="rId21" Type="http://schemas.openxmlformats.org/officeDocument/2006/relationships/slide" Target="slides/slide16.xml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9f31d61801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9f31d61801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9f31d6180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9f31d6180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9ee6f8b310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9ee6f8b31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9f31d6180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9f31d6180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ee6f8b31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9ee6f8b31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9f31d61801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9f31d61801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9f31d61801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9f31d61801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9f31d61801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9f31d61801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9f31d61801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9f31d6180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9f31d61801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9f31d6180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9f31d6180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9f31d6180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a0ce0f606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a0ce0f606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9ee6f8b31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9ee6f8b31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9ee6f8b31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9ee6f8b31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9ee6f8b31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9ee6f8b31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9ee6f8b31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9ee6f8b31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624500" y="911900"/>
            <a:ext cx="7519500" cy="13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Lato"/>
                <a:ea typeface="Lato"/>
                <a:cs typeface="Lato"/>
                <a:sym typeface="Lato"/>
              </a:rPr>
              <a:t>Immigration </a:t>
            </a:r>
            <a:br>
              <a:rPr b="1" lang="en" sz="5500">
                <a:latin typeface="Lato"/>
                <a:ea typeface="Lato"/>
                <a:cs typeface="Lato"/>
                <a:sym typeface="Lato"/>
              </a:rPr>
            </a:br>
            <a:r>
              <a:rPr b="1" lang="en" sz="5500">
                <a:latin typeface="Lato"/>
                <a:ea typeface="Lato"/>
                <a:cs typeface="Lato"/>
                <a:sym typeface="Lato"/>
              </a:rPr>
              <a:t>and Argentine Tango</a:t>
            </a:r>
            <a:endParaRPr b="1" sz="5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6796800" y="2967875"/>
            <a:ext cx="23472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By Naomi Rees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6" name="Google Shape;56;p13" title="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14975"/>
            <a:ext cx="5329975" cy="172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250225" y="311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Conquista del Desierto (Conquest of the Desert)</a:t>
            </a:r>
            <a:endParaRPr/>
          </a:p>
        </p:txBody>
      </p:sp>
      <p:pic>
        <p:nvPicPr>
          <p:cNvPr id="118" name="Google Shape;118;p22" title="Carlos Encina, Edgardo Moreno y Cía., “Indios de Reuque-Curá en Codihue. Campo de mujeres y criaturas”, 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225" y="884525"/>
            <a:ext cx="5931263" cy="395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/>
          <p:nvPr/>
        </p:nvSpPr>
        <p:spPr>
          <a:xfrm>
            <a:off x="6058550" y="1049288"/>
            <a:ext cx="29625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Military operation from 1878-1885</a:t>
            </a:r>
            <a:endParaRPr sz="1800"/>
          </a:p>
        </p:txBody>
      </p:sp>
      <p:sp>
        <p:nvSpPr>
          <p:cNvPr id="120" name="Google Shape;120;p22"/>
          <p:cNvSpPr txBox="1"/>
          <p:nvPr/>
        </p:nvSpPr>
        <p:spPr>
          <a:xfrm>
            <a:off x="6058550" y="1880888"/>
            <a:ext cx="29625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Removed native people from Patagonia</a:t>
            </a:r>
            <a:endParaRPr sz="1800"/>
          </a:p>
        </p:txBody>
      </p:sp>
      <p:sp>
        <p:nvSpPr>
          <p:cNvPr id="121" name="Google Shape;121;p22"/>
          <p:cNvSpPr txBox="1"/>
          <p:nvPr/>
        </p:nvSpPr>
        <p:spPr>
          <a:xfrm rot="-696">
            <a:off x="6058550" y="2799469"/>
            <a:ext cx="29625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Reallocated the land to European immigrant farmers</a:t>
            </a:r>
            <a:endParaRPr sz="1800"/>
          </a:p>
        </p:txBody>
      </p:sp>
      <p:sp>
        <p:nvSpPr>
          <p:cNvPr id="122" name="Google Shape;122;p22"/>
          <p:cNvSpPr txBox="1"/>
          <p:nvPr/>
        </p:nvSpPr>
        <p:spPr>
          <a:xfrm>
            <a:off x="6039800" y="3935038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Relocated gauchos to cities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272035" y="1318847"/>
            <a:ext cx="4074000" cy="447300"/>
          </a:xfrm>
          <a:prstGeom prst="rect">
            <a:avLst/>
          </a:prstGeom>
        </p:spPr>
        <p:txBody>
          <a:bodyPr anchorCtr="0" anchor="t" bIns="71400" lIns="71400" spcFirstLastPara="1" rIns="71400" wrap="square" tIns="7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773"/>
              <a:buNone/>
            </a:pPr>
            <a:r>
              <a:rPr lang="en" sz="1967"/>
              <a:t>Payada</a:t>
            </a:r>
            <a:endParaRPr sz="1967"/>
          </a:p>
        </p:txBody>
      </p:sp>
      <p:pic>
        <p:nvPicPr>
          <p:cNvPr id="128" name="Google Shape;128;p23" title="20-payadore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351" y="1766150"/>
            <a:ext cx="4203374" cy="25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>
            <p:ph type="title"/>
          </p:nvPr>
        </p:nvSpPr>
        <p:spPr>
          <a:xfrm>
            <a:off x="2518050" y="290975"/>
            <a:ext cx="41079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Gaucho Customs</a:t>
            </a:r>
            <a:endParaRPr/>
          </a:p>
        </p:txBody>
      </p:sp>
      <p:pic>
        <p:nvPicPr>
          <p:cNvPr id="130" name="Google Shape;130;p23" title="maxresdefaul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0764" y="1778122"/>
            <a:ext cx="4387510" cy="246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/>
          <p:nvPr>
            <p:ph type="title"/>
          </p:nvPr>
        </p:nvSpPr>
        <p:spPr>
          <a:xfrm>
            <a:off x="4677522" y="1264222"/>
            <a:ext cx="4074000" cy="447300"/>
          </a:xfrm>
          <a:prstGeom prst="rect">
            <a:avLst/>
          </a:prstGeom>
        </p:spPr>
        <p:txBody>
          <a:bodyPr anchorCtr="0" anchor="t" bIns="71400" lIns="71400" spcFirstLastPara="1" rIns="71400" wrap="square" tIns="7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773"/>
              <a:buNone/>
            </a:pPr>
            <a:r>
              <a:rPr lang="en" sz="1967"/>
              <a:t>Malambo</a:t>
            </a:r>
            <a:endParaRPr sz="1967"/>
          </a:p>
        </p:txBody>
      </p:sp>
      <p:sp>
        <p:nvSpPr>
          <p:cNvPr id="132" name="Google Shape;132;p23"/>
          <p:cNvSpPr txBox="1"/>
          <p:nvPr/>
        </p:nvSpPr>
        <p:spPr>
          <a:xfrm>
            <a:off x="417388" y="4317675"/>
            <a:ext cx="37833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Musical tradition of dueling guitars</a:t>
            </a:r>
            <a:endParaRPr sz="1800"/>
          </a:p>
        </p:txBody>
      </p:sp>
      <p:sp>
        <p:nvSpPr>
          <p:cNvPr id="133" name="Google Shape;133;p23"/>
          <p:cNvSpPr txBox="1"/>
          <p:nvPr/>
        </p:nvSpPr>
        <p:spPr>
          <a:xfrm>
            <a:off x="4822863" y="4246100"/>
            <a:ext cx="37833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Gaucho dance with rapid, high energy footwork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281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Tango steps from gaucho influence</a:t>
            </a:r>
            <a:endParaRPr/>
          </a:p>
        </p:txBody>
      </p:sp>
      <p:pic>
        <p:nvPicPr>
          <p:cNvPr id="139" name="Google Shape;139;p24" title="maxresdefault.jpg"/>
          <p:cNvPicPr preferRelativeResize="0"/>
          <p:nvPr/>
        </p:nvPicPr>
        <p:blipFill rotWithShape="1">
          <a:blip r:embed="rId3">
            <a:alphaModFix/>
          </a:blip>
          <a:srcRect b="9845" l="27352" r="42178" t="6219"/>
          <a:stretch/>
        </p:blipFill>
        <p:spPr>
          <a:xfrm>
            <a:off x="719275" y="1079925"/>
            <a:ext cx="2069699" cy="320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/>
        </p:nvSpPr>
        <p:spPr>
          <a:xfrm>
            <a:off x="206975" y="42316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Gancho (hook)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41" name="Google Shape;141;p24" title="38f0765d2b60fb0690e357ec49b1b030.jpg"/>
          <p:cNvPicPr preferRelativeResize="0"/>
          <p:nvPr/>
        </p:nvPicPr>
        <p:blipFill rotWithShape="1">
          <a:blip r:embed="rId4">
            <a:alphaModFix/>
          </a:blip>
          <a:srcRect b="0" l="0" r="0" t="11847"/>
          <a:stretch/>
        </p:blipFill>
        <p:spPr>
          <a:xfrm>
            <a:off x="5101200" y="1209800"/>
            <a:ext cx="2438400" cy="294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/>
        </p:nvSpPr>
        <p:spPr>
          <a:xfrm>
            <a:off x="4902375" y="41570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Quebrada (broken step)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445025"/>
            <a:ext cx="8520600" cy="39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Takeaways: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Tango is a creation of diversity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most uniquely Argentine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form would not exist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without immigrants</a:t>
            </a:r>
            <a:endParaRPr/>
          </a:p>
        </p:txBody>
      </p:sp>
      <p:pic>
        <p:nvPicPr>
          <p:cNvPr id="148" name="Google Shape;148;p25" title="historia-baile-tango-508x40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6575" y="2571750"/>
            <a:ext cx="3089825" cy="243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311700" y="445025"/>
            <a:ext cx="8520600" cy="39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Limitations: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" sz="2500"/>
              <a:t>Time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" sz="2500"/>
              <a:t>Fluency in Spanish</a:t>
            </a:r>
            <a:endParaRPr sz="2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311700" y="445025"/>
            <a:ext cx="8520600" cy="46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Relevance</a:t>
            </a:r>
            <a:r>
              <a:rPr lang="en" sz="2500"/>
              <a:t>: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Immigration strengthens countries</a:t>
            </a:r>
            <a:endParaRPr sz="2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Argentine tango is a source of national pride and heritage, created by people seeking a better life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8" title="Tango_Porteñ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19750"/>
            <a:ext cx="9144003" cy="606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8"/>
          <p:cNvSpPr txBox="1"/>
          <p:nvPr/>
        </p:nvSpPr>
        <p:spPr>
          <a:xfrm>
            <a:off x="373650" y="3355325"/>
            <a:ext cx="8396700" cy="13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0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Thank you!</a:t>
            </a:r>
            <a:endParaRPr b="1" sz="7000"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77900" y="368400"/>
            <a:ext cx="8520600" cy="16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impact did immigration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on Argentine Tango?</a:t>
            </a:r>
            <a:endParaRPr/>
          </a:p>
        </p:txBody>
      </p:sp>
      <p:pic>
        <p:nvPicPr>
          <p:cNvPr id="62" name="Google Shape;62;p14" title="Inmigrantes_europeos_llegando_a_Argentina.jpg"/>
          <p:cNvPicPr preferRelativeResize="0"/>
          <p:nvPr/>
        </p:nvPicPr>
        <p:blipFill rotWithShape="1">
          <a:blip r:embed="rId3">
            <a:alphaModFix/>
          </a:blip>
          <a:srcRect b="25778" l="22240" r="7178" t="13063"/>
          <a:stretch/>
        </p:blipFill>
        <p:spPr>
          <a:xfrm>
            <a:off x="4677300" y="521075"/>
            <a:ext cx="4077500" cy="25860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377900" y="2628425"/>
            <a:ext cx="8520600" cy="31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Rationale: 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From 1870-1950, Argentina experienced massive levels of immigration. During the same time period, from 1870-1920, Argentine tango was developing as a dance. I was curious how the two interacted.</a:t>
            </a:r>
            <a:endParaRPr sz="2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46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researched using libraries in Buenos Aires, public records online, and </a:t>
            </a:r>
            <a:r>
              <a:rPr lang="en"/>
              <a:t>published</a:t>
            </a:r>
            <a:r>
              <a:rPr lang="en"/>
              <a:t> studies on Argentine tango.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of the most helpful resources I found was a study on the influence of gauchos, which an Argentine man suggested. I wouldn’t have found all of that information had I not been in Argentina.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 title="european-immigration-to-argentina-1869-1947-v0-owz8gpoohacd1.webp"/>
          <p:cNvPicPr preferRelativeResize="0"/>
          <p:nvPr/>
        </p:nvPicPr>
        <p:blipFill rotWithShape="1">
          <a:blip r:embed="rId3">
            <a:alphaModFix/>
          </a:blip>
          <a:srcRect b="5979" l="0" r="0" t="10624"/>
          <a:stretch/>
        </p:blipFill>
        <p:spPr>
          <a:xfrm>
            <a:off x="152400" y="1398000"/>
            <a:ext cx="8839201" cy="31465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European Immigration to Argentina 1869-1947</a:t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7667875" y="4724050"/>
            <a:ext cx="12777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Source: Wikipedia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Forced African Immigration to Argentina 1535-1853</a:t>
            </a: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7116425" y="4778000"/>
            <a:ext cx="21915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Source: </a:t>
            </a:r>
            <a:r>
              <a:rPr lang="en" sz="1000">
                <a:solidFill>
                  <a:schemeClr val="dk2"/>
                </a:solidFill>
              </a:rPr>
              <a:t>Erika Denise Edwards</a:t>
            </a:r>
            <a:endParaRPr sz="1000">
              <a:solidFill>
                <a:schemeClr val="dk2"/>
              </a:solidFill>
            </a:endParaRPr>
          </a:p>
        </p:txBody>
      </p:sp>
      <p:pic>
        <p:nvPicPr>
          <p:cNvPr id="82" name="Google Shape;82;p17" title="19068.jpg"/>
          <p:cNvPicPr preferRelativeResize="0"/>
          <p:nvPr/>
        </p:nvPicPr>
        <p:blipFill rotWithShape="1">
          <a:blip r:embed="rId3">
            <a:alphaModFix/>
          </a:blip>
          <a:srcRect b="7973" l="0" r="0" t="28743"/>
          <a:stretch/>
        </p:blipFill>
        <p:spPr>
          <a:xfrm>
            <a:off x="576825" y="1171400"/>
            <a:ext cx="5699076" cy="36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6275900" y="1836063"/>
            <a:ext cx="28110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20% of Buenos Aires was African in 1836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269525" y="291350"/>
            <a:ext cx="840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Candombe</a:t>
            </a:r>
            <a:endParaRPr/>
          </a:p>
        </p:txBody>
      </p:sp>
      <p:pic>
        <p:nvPicPr>
          <p:cNvPr id="89" name="Google Shape;89;p18" title="Fotografía_del_espectáculo_Cabalgata_del_candombe_(evocaciones_negras_del_Río_de_la_Plata),_realizado_en_la_peña_“El_Pial_(Foto_Bruno,_Buenos_Aires,_ca._1965).jpg"/>
          <p:cNvPicPr preferRelativeResize="0"/>
          <p:nvPr/>
        </p:nvPicPr>
        <p:blipFill rotWithShape="1">
          <a:blip r:embed="rId3">
            <a:alphaModFix/>
          </a:blip>
          <a:srcRect b="0" l="999" r="0" t="0"/>
          <a:stretch/>
        </p:blipFill>
        <p:spPr>
          <a:xfrm>
            <a:off x="269525" y="1017725"/>
            <a:ext cx="6063500" cy="35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6333025" y="1017725"/>
            <a:ext cx="28110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West African drumming circles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Milonga</a:t>
            </a:r>
            <a:endParaRPr/>
          </a:p>
        </p:txBody>
      </p:sp>
      <p:pic>
        <p:nvPicPr>
          <p:cNvPr id="96" name="Google Shape;96;p19" title="candombe-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975" y="1244525"/>
            <a:ext cx="4572000" cy="29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5360725" y="1244525"/>
            <a:ext cx="37833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Hybrid of Andalusian Spanish music and candombe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71200" y="384300"/>
            <a:ext cx="391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Gabino Ezeiza</a:t>
            </a:r>
            <a:endParaRPr/>
          </a:p>
        </p:txBody>
      </p:sp>
      <p:pic>
        <p:nvPicPr>
          <p:cNvPr id="103" name="Google Shape;103;p20" title="Gabino_Ezeiza_-_Caras_y_Caretas_-_30AGO190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00" y="1161875"/>
            <a:ext cx="25908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>
            <p:ph type="title"/>
          </p:nvPr>
        </p:nvSpPr>
        <p:spPr>
          <a:xfrm>
            <a:off x="3858123" y="1356550"/>
            <a:ext cx="5047800" cy="519300"/>
          </a:xfrm>
          <a:prstGeom prst="rect">
            <a:avLst/>
          </a:prstGeom>
        </p:spPr>
        <p:txBody>
          <a:bodyPr anchorCtr="0" anchor="t" bIns="71400" lIns="71400" spcFirstLastPara="1" rIns="71400" wrap="square" tIns="71400">
            <a:noAutofit/>
          </a:bodyPr>
          <a:lstStyle/>
          <a:p>
            <a:pPr indent="-353549" lvl="0" marL="457200" rtl="0" algn="l">
              <a:spcBef>
                <a:spcPts val="0"/>
              </a:spcBef>
              <a:spcAft>
                <a:spcPts val="0"/>
              </a:spcAft>
              <a:buSzPts val="1968"/>
              <a:buChar char="-"/>
            </a:pPr>
            <a:r>
              <a:rPr lang="en" sz="1967"/>
              <a:t>Afro-Argentine musician and composer</a:t>
            </a:r>
            <a:endParaRPr sz="1967"/>
          </a:p>
        </p:txBody>
      </p:sp>
      <p:sp>
        <p:nvSpPr>
          <p:cNvPr id="105" name="Google Shape;105;p20"/>
          <p:cNvSpPr txBox="1"/>
          <p:nvPr>
            <p:ph type="title"/>
          </p:nvPr>
        </p:nvSpPr>
        <p:spPr>
          <a:xfrm>
            <a:off x="3858123" y="2473850"/>
            <a:ext cx="5047800" cy="519300"/>
          </a:xfrm>
          <a:prstGeom prst="rect">
            <a:avLst/>
          </a:prstGeom>
        </p:spPr>
        <p:txBody>
          <a:bodyPr anchorCtr="0" anchor="t" bIns="71400" lIns="71400" spcFirstLastPara="1" rIns="71400" wrap="square" tIns="71400">
            <a:noAutofit/>
          </a:bodyPr>
          <a:lstStyle/>
          <a:p>
            <a:pPr indent="-353549" lvl="0" marL="457200" rtl="0" algn="l">
              <a:spcBef>
                <a:spcPts val="0"/>
              </a:spcBef>
              <a:spcAft>
                <a:spcPts val="0"/>
              </a:spcAft>
              <a:buSzPts val="1968"/>
              <a:buChar char="-"/>
            </a:pPr>
            <a:r>
              <a:rPr lang="en" sz="1967"/>
              <a:t> Popularized milonga music in the 1870s and 1880s</a:t>
            </a:r>
            <a:endParaRPr sz="1967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128507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Argentine Gauchos</a:t>
            </a:r>
            <a:endParaRPr/>
          </a:p>
        </p:txBody>
      </p:sp>
      <p:pic>
        <p:nvPicPr>
          <p:cNvPr id="111" name="Google Shape;111;p21" title="b7afc53c37d8d5c005f528b71c80735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550" y="445025"/>
            <a:ext cx="2483634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 title="Niels-H-Feilberg-danes-de-1868-en-Tandil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4584" y="1150925"/>
            <a:ext cx="5988016" cy="3789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