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4" r:id="rId2"/>
  </p:sldMasterIdLst>
  <p:sldIdLst>
    <p:sldId id="267" r:id="rId3"/>
  </p:sldIdLst>
  <p:sldSz cx="51206400" cy="38404800"/>
  <p:notesSz cx="6858000" cy="9144000"/>
  <p:defaultTextStyle>
    <a:defPPr>
      <a:defRPr lang="en-US"/>
    </a:defPPr>
    <a:lvl1pPr marL="0" algn="l" defTabSz="4301338" rtl="0" eaLnBrk="1" latinLnBrk="0" hangingPunct="1">
      <a:defRPr sz="8467" kern="1200">
        <a:solidFill>
          <a:schemeClr val="tx1"/>
        </a:solidFill>
        <a:latin typeface="+mn-lt"/>
        <a:ea typeface="+mn-ea"/>
        <a:cs typeface="+mn-cs"/>
      </a:defRPr>
    </a:lvl1pPr>
    <a:lvl2pPr marL="2150669" algn="l" defTabSz="4301338" rtl="0" eaLnBrk="1" latinLnBrk="0" hangingPunct="1">
      <a:defRPr sz="8467" kern="1200">
        <a:solidFill>
          <a:schemeClr val="tx1"/>
        </a:solidFill>
        <a:latin typeface="+mn-lt"/>
        <a:ea typeface="+mn-ea"/>
        <a:cs typeface="+mn-cs"/>
      </a:defRPr>
    </a:lvl2pPr>
    <a:lvl3pPr marL="4301338" algn="l" defTabSz="4301338" rtl="0" eaLnBrk="1" latinLnBrk="0" hangingPunct="1">
      <a:defRPr sz="8467" kern="1200">
        <a:solidFill>
          <a:schemeClr val="tx1"/>
        </a:solidFill>
        <a:latin typeface="+mn-lt"/>
        <a:ea typeface="+mn-ea"/>
        <a:cs typeface="+mn-cs"/>
      </a:defRPr>
    </a:lvl3pPr>
    <a:lvl4pPr marL="6452006" algn="l" defTabSz="4301338" rtl="0" eaLnBrk="1" latinLnBrk="0" hangingPunct="1">
      <a:defRPr sz="8467" kern="1200">
        <a:solidFill>
          <a:schemeClr val="tx1"/>
        </a:solidFill>
        <a:latin typeface="+mn-lt"/>
        <a:ea typeface="+mn-ea"/>
        <a:cs typeface="+mn-cs"/>
      </a:defRPr>
    </a:lvl4pPr>
    <a:lvl5pPr marL="8602675" algn="l" defTabSz="4301338" rtl="0" eaLnBrk="1" latinLnBrk="0" hangingPunct="1">
      <a:defRPr sz="8467" kern="1200">
        <a:solidFill>
          <a:schemeClr val="tx1"/>
        </a:solidFill>
        <a:latin typeface="+mn-lt"/>
        <a:ea typeface="+mn-ea"/>
        <a:cs typeface="+mn-cs"/>
      </a:defRPr>
    </a:lvl5pPr>
    <a:lvl6pPr marL="10753344" algn="l" defTabSz="4301338" rtl="0" eaLnBrk="1" latinLnBrk="0" hangingPunct="1">
      <a:defRPr sz="8467" kern="1200">
        <a:solidFill>
          <a:schemeClr val="tx1"/>
        </a:solidFill>
        <a:latin typeface="+mn-lt"/>
        <a:ea typeface="+mn-ea"/>
        <a:cs typeface="+mn-cs"/>
      </a:defRPr>
    </a:lvl6pPr>
    <a:lvl7pPr marL="12904013" algn="l" defTabSz="4301338" rtl="0" eaLnBrk="1" latinLnBrk="0" hangingPunct="1">
      <a:defRPr sz="8467" kern="1200">
        <a:solidFill>
          <a:schemeClr val="tx1"/>
        </a:solidFill>
        <a:latin typeface="+mn-lt"/>
        <a:ea typeface="+mn-ea"/>
        <a:cs typeface="+mn-cs"/>
      </a:defRPr>
    </a:lvl7pPr>
    <a:lvl8pPr marL="15054682" algn="l" defTabSz="4301338" rtl="0" eaLnBrk="1" latinLnBrk="0" hangingPunct="1">
      <a:defRPr sz="8467" kern="1200">
        <a:solidFill>
          <a:schemeClr val="tx1"/>
        </a:solidFill>
        <a:latin typeface="+mn-lt"/>
        <a:ea typeface="+mn-ea"/>
        <a:cs typeface="+mn-cs"/>
      </a:defRPr>
    </a:lvl8pPr>
    <a:lvl9pPr marL="17205350" algn="l" defTabSz="4301338" rtl="0" eaLnBrk="1" latinLnBrk="0" hangingPunct="1">
      <a:defRPr sz="8467"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8AFC"/>
    <a:srgbClr val="2C549A"/>
    <a:srgbClr val="3F75D3"/>
    <a:srgbClr val="92BEE6"/>
    <a:srgbClr val="70AD47"/>
    <a:srgbClr val="81C84F"/>
    <a:srgbClr val="4684F2"/>
    <a:srgbClr val="BF5700"/>
    <a:srgbClr val="DBEDF4"/>
    <a:srgbClr val="D9EB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77"/>
    <p:restoredTop sz="94678"/>
  </p:normalViewPr>
  <p:slideViewPr>
    <p:cSldViewPr snapToGrid="0" snapToObjects="1" showGuides="1">
      <p:cViewPr>
        <p:scale>
          <a:sx n="28" d="100"/>
          <a:sy n="28" d="100"/>
        </p:scale>
        <p:origin x="40" y="-10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1.xml"/><Relationship Id="rId7"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184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 COLUMN -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24709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783060"/>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4" userDrawn="1">
          <p15:clr>
            <a:srgbClr val="F26B43"/>
          </p15:clr>
        </p15:guide>
        <p15:guide id="2" pos="864" userDrawn="1">
          <p15:clr>
            <a:srgbClr val="F26B43"/>
          </p15:clr>
        </p15:guide>
        <p15:guide id="3" pos="1296" userDrawn="1">
          <p15:clr>
            <a:srgbClr val="F26B43"/>
          </p15:clr>
        </p15:guide>
        <p15:guide id="4" pos="7512" userDrawn="1">
          <p15:clr>
            <a:srgbClr val="F26B43"/>
          </p15:clr>
        </p15:guide>
        <p15:guide id="5" pos="8664" userDrawn="1">
          <p15:clr>
            <a:srgbClr val="F26B43"/>
          </p15:clr>
        </p15:guide>
        <p15:guide id="6" pos="9096" userDrawn="1">
          <p15:clr>
            <a:srgbClr val="F26B43"/>
          </p15:clr>
        </p15:guide>
        <p15:guide id="7" pos="15312" userDrawn="1">
          <p15:clr>
            <a:srgbClr val="F26B43"/>
          </p15:clr>
        </p15:guide>
        <p15:guide id="8" pos="7944" userDrawn="1">
          <p15:clr>
            <a:srgbClr val="F26B43"/>
          </p15:clr>
        </p15:guide>
        <p15:guide id="9" pos="15768" userDrawn="1">
          <p15:clr>
            <a:srgbClr val="F26B43"/>
          </p15:clr>
        </p15:guide>
        <p15:guide id="10" pos="16488" userDrawn="1">
          <p15:clr>
            <a:srgbClr val="F26B43"/>
          </p15:clr>
        </p15:guide>
        <p15:guide id="11" pos="16920" userDrawn="1">
          <p15:clr>
            <a:srgbClr val="F26B43"/>
          </p15:clr>
        </p15:guide>
        <p15:guide id="12" pos="23136" userDrawn="1">
          <p15:clr>
            <a:srgbClr val="F26B43"/>
          </p15:clr>
        </p15:guide>
        <p15:guide id="13" pos="23568" userDrawn="1">
          <p15:clr>
            <a:srgbClr val="F26B43"/>
          </p15:clr>
        </p15:guide>
        <p15:guide id="14" pos="24288" userDrawn="1">
          <p15:clr>
            <a:srgbClr val="F26B43"/>
          </p15:clr>
        </p15:guide>
        <p15:guide id="15" pos="24720" userDrawn="1">
          <p15:clr>
            <a:srgbClr val="F26B43"/>
          </p15:clr>
        </p15:guide>
        <p15:guide id="16" pos="30960" userDrawn="1">
          <p15:clr>
            <a:srgbClr val="F26B43"/>
          </p15:clr>
        </p15:guide>
        <p15:guide id="17" pos="31392" userDrawn="1">
          <p15:clr>
            <a:srgbClr val="F26B43"/>
          </p15:clr>
        </p15:guide>
        <p15:guide id="18" orient="horz" pos="1152" userDrawn="1">
          <p15:clr>
            <a:srgbClr val="F26B43"/>
          </p15:clr>
        </p15:guide>
        <p15:guide id="19" orient="horz" pos="4320" userDrawn="1">
          <p15:clr>
            <a:srgbClr val="F26B43"/>
          </p15:clr>
        </p15:guide>
        <p15:guide id="20" orient="horz" pos="4032" userDrawn="1">
          <p15:clr>
            <a:srgbClr val="F26B43"/>
          </p15:clr>
        </p15:guide>
        <p15:guide id="21" orient="horz" pos="5184" userDrawn="1">
          <p15:clr>
            <a:srgbClr val="F26B43"/>
          </p15:clr>
        </p15:guide>
        <p15:guide id="22" orient="horz" pos="5472" userDrawn="1">
          <p15:clr>
            <a:srgbClr val="F26B43"/>
          </p15:clr>
        </p15:guide>
        <p15:guide id="23" orient="horz" pos="23328" userDrawn="1">
          <p15:clr>
            <a:srgbClr val="F26B43"/>
          </p15:clr>
        </p15:guide>
        <p15:guide id="24" orient="horz" pos="230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670426"/>
      </p:ext>
    </p:extLst>
  </p:cSld>
  <p:clrMap bg1="lt1" tx1="dk1" bg2="lt2" tx2="dk2" accent1="accent1" accent2="accent2" accent3="accent3" accent4="accent4" accent5="accent5" accent6="accent6" hlink="hlink" folHlink="folHlink"/>
  <p:sldLayoutIdLst>
    <p:sldLayoutId id="2147483665" r:id="rId1"/>
    <p:sldLayoutId id="21474836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4" userDrawn="1">
          <p15:clr>
            <a:srgbClr val="F26B43"/>
          </p15:clr>
        </p15:guide>
        <p15:guide id="2" pos="864" userDrawn="1">
          <p15:clr>
            <a:srgbClr val="F26B43"/>
          </p15:clr>
        </p15:guide>
        <p15:guide id="3" pos="1296" userDrawn="1">
          <p15:clr>
            <a:srgbClr val="F26B43"/>
          </p15:clr>
        </p15:guide>
        <p15:guide id="4" pos="8640" userDrawn="1">
          <p15:clr>
            <a:srgbClr val="F26B43"/>
          </p15:clr>
        </p15:guide>
        <p15:guide id="5" pos="9072" userDrawn="1">
          <p15:clr>
            <a:srgbClr val="F26B43"/>
          </p15:clr>
        </p15:guide>
        <p15:guide id="6" pos="9792" userDrawn="1">
          <p15:clr>
            <a:srgbClr val="F26B43"/>
          </p15:clr>
        </p15:guide>
        <p15:guide id="7" pos="10224" userDrawn="1">
          <p15:clr>
            <a:srgbClr val="F26B43"/>
          </p15:clr>
        </p15:guide>
        <p15:guide id="8" pos="22032" userDrawn="1">
          <p15:clr>
            <a:srgbClr val="F26B43"/>
          </p15:clr>
        </p15:guide>
        <p15:guide id="9" pos="22440" userDrawn="1">
          <p15:clr>
            <a:srgbClr val="F26B43"/>
          </p15:clr>
        </p15:guide>
        <p15:guide id="10" pos="23184" userDrawn="1">
          <p15:clr>
            <a:srgbClr val="F26B43"/>
          </p15:clr>
        </p15:guide>
        <p15:guide id="11" pos="23616" userDrawn="1">
          <p15:clr>
            <a:srgbClr val="F26B43"/>
          </p15:clr>
        </p15:guide>
        <p15:guide id="12" pos="30960" userDrawn="1">
          <p15:clr>
            <a:srgbClr val="F26B43"/>
          </p15:clr>
        </p15:guide>
        <p15:guide id="13" pos="31392" userDrawn="1">
          <p15:clr>
            <a:srgbClr val="F26B43"/>
          </p15:clr>
        </p15:guide>
        <p15:guide id="14" orient="horz" pos="1152" userDrawn="1">
          <p15:clr>
            <a:srgbClr val="F26B43"/>
          </p15:clr>
        </p15:guide>
        <p15:guide id="15" orient="horz" pos="4032" userDrawn="1">
          <p15:clr>
            <a:srgbClr val="F26B43"/>
          </p15:clr>
        </p15:guide>
        <p15:guide id="16" orient="horz" pos="4320" userDrawn="1">
          <p15:clr>
            <a:srgbClr val="F26B43"/>
          </p15:clr>
        </p15:guide>
        <p15:guide id="17" orient="horz" pos="5184" userDrawn="1">
          <p15:clr>
            <a:srgbClr val="F26B43"/>
          </p15:clr>
        </p15:guide>
        <p15:guide id="18" orient="horz" pos="5472" userDrawn="1">
          <p15:clr>
            <a:srgbClr val="F26B43"/>
          </p15:clr>
        </p15:guide>
        <p15:guide id="19" orient="horz" pos="23328" userDrawn="1">
          <p15:clr>
            <a:srgbClr val="F26B43"/>
          </p15:clr>
        </p15:guide>
        <p15:guide id="20" orient="horz" pos="230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8.png"/><Relationship Id="rId3" Type="http://schemas.openxmlformats.org/officeDocument/2006/relationships/hyperlink" Target="https://www.lisboa.pt/cidade/ambiente/estrutura-ecologica/corredores-verdes" TargetMode="External"/><Relationship Id="rId7" Type="http://schemas.openxmlformats.org/officeDocument/2006/relationships/image" Target="../media/image2.emf"/><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epa.gov/water-research/green-and-gray-infrastructure-research#:~:text=Gray%20infrastructure%20is%20traditional%20stormwater,%2C%20pipes%2C%20and%20retention%20basins" TargetMode="External"/><Relationship Id="rId11" Type="http://schemas.openxmlformats.org/officeDocument/2006/relationships/image" Target="../media/image6.jpg"/><Relationship Id="rId5" Type="http://schemas.openxmlformats.org/officeDocument/2006/relationships/hyperlink" Target="https://www.researchgate.net/publicat" TargetMode="External"/><Relationship Id="rId10" Type="http://schemas.openxmlformats.org/officeDocument/2006/relationships/image" Target="../media/image5.jpg"/><Relationship Id="rId4" Type="http://schemas.openxmlformats.org/officeDocument/2006/relationships/hyperlink" Target="https://floodlist.com/europe/portugal-flood-lisbon-setubal-december-2022" TargetMode="External"/><Relationship Id="rId9"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DE8AA7-BEB5-79C9-B04B-623C82FDA050}"/>
              </a:ext>
            </a:extLst>
          </p:cNvPr>
          <p:cNvPicPr>
            <a:picLocks noChangeAspect="1"/>
          </p:cNvPicPr>
          <p:nvPr/>
        </p:nvPicPr>
        <p:blipFill>
          <a:blip r:embed="rId2"/>
          <a:srcRect r="208" b="10413"/>
          <a:stretch>
            <a:fillRect/>
          </a:stretch>
        </p:blipFill>
        <p:spPr>
          <a:xfrm>
            <a:off x="16268213" y="26735068"/>
            <a:ext cx="18326587" cy="9273396"/>
          </a:xfrm>
          <a:prstGeom prst="rect">
            <a:avLst/>
          </a:prstGeom>
        </p:spPr>
      </p:pic>
      <p:sp>
        <p:nvSpPr>
          <p:cNvPr id="17" name="Rounded Rectangle 16">
            <a:extLst>
              <a:ext uri="{FF2B5EF4-FFF2-40B4-BE49-F238E27FC236}">
                <a16:creationId xmlns:a16="http://schemas.microsoft.com/office/drawing/2014/main" id="{C885503A-AFFC-3206-81E8-A42E4F058C58}"/>
              </a:ext>
            </a:extLst>
          </p:cNvPr>
          <p:cNvSpPr/>
          <p:nvPr/>
        </p:nvSpPr>
        <p:spPr>
          <a:xfrm>
            <a:off x="914400" y="472168"/>
            <a:ext cx="48920400" cy="7099473"/>
          </a:xfrm>
          <a:prstGeom prst="roundRect">
            <a:avLst/>
          </a:prstGeom>
          <a:solidFill>
            <a:srgbClr val="92BE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CFEB7313-495D-5A45-B5E9-13533BCE2EB1}"/>
              </a:ext>
            </a:extLst>
          </p:cNvPr>
          <p:cNvSpPr/>
          <p:nvPr/>
        </p:nvSpPr>
        <p:spPr>
          <a:xfrm>
            <a:off x="1406769" y="8737834"/>
            <a:ext cx="13030200" cy="8849764"/>
          </a:xfrm>
          <a:prstGeom prst="roundRect">
            <a:avLst>
              <a:gd name="adj" fmla="val 7577"/>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6B90A20-4E2F-9345-8389-3629C2404D3E}"/>
              </a:ext>
            </a:extLst>
          </p:cNvPr>
          <p:cNvSpPr txBox="1"/>
          <p:nvPr/>
        </p:nvSpPr>
        <p:spPr>
          <a:xfrm>
            <a:off x="2050072" y="9951910"/>
            <a:ext cx="11658600" cy="747897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Lisbon is a highly developed and historical city.</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Tsunami in 1755 following the earthquake that destroyed most of the city, as well as the 1967 floods that killed more than 500 people. In December 2022, massive floods caused hazardous incidents, leading to emergency evacuations around the city (Davies, 2022).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Gray infrastructure, or “traditional stormwater infrastructure in the built environment such as gutters, drains, pipes, and retention basins” (EPA, 2018) has historically been used to navigate urban water drainage.</a:t>
            </a:r>
          </a:p>
          <a:p>
            <a:pPr marL="2607869" lvl="1"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Pollutants and flood risk</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Green-Blue infrastructure is an example of a nature-based solution that implements green spaces (grass, plants, trees, etc.) and water areas (ponds, lakes, etc.) to reduce flood risk while promoting social and environmental benefits.</a:t>
            </a:r>
          </a:p>
        </p:txBody>
      </p:sp>
      <p:sp>
        <p:nvSpPr>
          <p:cNvPr id="10" name="TextBox 9">
            <a:extLst>
              <a:ext uri="{FF2B5EF4-FFF2-40B4-BE49-F238E27FC236}">
                <a16:creationId xmlns:a16="http://schemas.microsoft.com/office/drawing/2014/main" id="{3D29A58E-D562-F54D-B558-954C3CA12777}"/>
              </a:ext>
            </a:extLst>
          </p:cNvPr>
          <p:cNvSpPr txBox="1"/>
          <p:nvPr/>
        </p:nvSpPr>
        <p:spPr>
          <a:xfrm>
            <a:off x="1905975" y="19803076"/>
            <a:ext cx="12287103" cy="304698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Explore the history of nature-based solutions and use this knowledge to analyze Lisbon’s use and implementation of them in their urban drainage plan. Study the economic, environmental, and social benefits of Green-Blue Infrastructure and analyze how the municipality effectively incorporates these nature-based solutions into their drainage plan. </a:t>
            </a:r>
          </a:p>
        </p:txBody>
      </p:sp>
      <p:sp>
        <p:nvSpPr>
          <p:cNvPr id="22" name="TextBox 21">
            <a:extLst>
              <a:ext uri="{FF2B5EF4-FFF2-40B4-BE49-F238E27FC236}">
                <a16:creationId xmlns:a16="http://schemas.microsoft.com/office/drawing/2014/main" id="{1A8FFCE5-9811-C541-BAEF-E61E890EBD22}"/>
              </a:ext>
            </a:extLst>
          </p:cNvPr>
          <p:cNvSpPr txBox="1"/>
          <p:nvPr/>
        </p:nvSpPr>
        <p:spPr>
          <a:xfrm>
            <a:off x="37490400" y="26541329"/>
            <a:ext cx="11658600" cy="255454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Special thanks to Cátia Magro and Joana Dionísio for their dedication to the SIT program. Thank you to Dr. Catarina Roseta Palma for the support and guidance, ad Dr. Vasco Rato, Manuela Melo, Pedro Duarte, and João Rodrigues for their insights. </a:t>
            </a:r>
          </a:p>
        </p:txBody>
      </p:sp>
      <p:sp>
        <p:nvSpPr>
          <p:cNvPr id="25" name="TextBox 24">
            <a:extLst>
              <a:ext uri="{FF2B5EF4-FFF2-40B4-BE49-F238E27FC236}">
                <a16:creationId xmlns:a16="http://schemas.microsoft.com/office/drawing/2014/main" id="{988C4C15-2C03-0B49-95A9-8826656316BF}"/>
              </a:ext>
            </a:extLst>
          </p:cNvPr>
          <p:cNvSpPr txBox="1"/>
          <p:nvPr/>
        </p:nvSpPr>
        <p:spPr>
          <a:xfrm>
            <a:off x="37490400" y="31875186"/>
            <a:ext cx="11658600" cy="489364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1. Câmara Municipal de Lisboa. (n.d.). </a:t>
            </a:r>
            <a:r>
              <a:rPr lang="en-US" sz="2400" dirty="0" err="1">
                <a:latin typeface="Arial" panose="020B0604020202020204" pitchFamily="34" charset="0"/>
                <a:cs typeface="Arial" panose="020B0604020202020204" pitchFamily="34" charset="0"/>
              </a:rPr>
              <a:t>Ambiente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Estrutura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Ecológica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corredores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verdes</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município</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lisboa</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hlinkClick r:id="rId3"/>
              </a:rPr>
              <a:t>https://www.lisboa.pt/cidade/ambiente/estrutura-ecologica/corredores-verdes</a:t>
            </a: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2. Davies, R. (2022). Portugal – More Flooding Hits Lisbon After 65mm of Rain in 3 Hours. </a:t>
            </a:r>
            <a:r>
              <a:rPr lang="en-US" sz="2400" dirty="0" err="1">
                <a:latin typeface="Arial" panose="020B0604020202020204" pitchFamily="34" charset="0"/>
                <a:cs typeface="Arial" panose="020B0604020202020204" pitchFamily="34" charset="0"/>
              </a:rPr>
              <a:t>FloodList</a:t>
            </a: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hlinkClick r:id="rId4"/>
              </a:rPr>
              <a:t>https://floodlist.com/europe/portugal-flood-lisbon-setubal-december-2022</a:t>
            </a: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3. Saldanha Matos, J., Proença de Oliveira, R., Monteiro, A.J., &amp; Ferreira, F. (2009). The Lisbon drainage master plan: problems, challenges, and solutions.</a:t>
            </a:r>
          </a:p>
          <a:p>
            <a:r>
              <a:rPr lang="en-US" sz="2400" dirty="0">
                <a:latin typeface="Arial" panose="020B0604020202020204" pitchFamily="34" charset="0"/>
                <a:cs typeface="Arial" panose="020B0604020202020204" pitchFamily="34" charset="0"/>
                <a:hlinkClick r:id="rId5"/>
              </a:rPr>
              <a:t>https://www.researchgate.net/publicat</a:t>
            </a: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4. United States Environmental Protection Agency. (2018, December 18). EPA.</a:t>
            </a:r>
          </a:p>
          <a:p>
            <a:r>
              <a:rPr lang="en-US" sz="2400" dirty="0">
                <a:latin typeface="Arial" panose="020B0604020202020204" pitchFamily="34" charset="0"/>
                <a:cs typeface="Arial" panose="020B0604020202020204" pitchFamily="34" charset="0"/>
                <a:hlinkClick r:id="rId6"/>
              </a:rPr>
              <a:t>https://www.epa.gov/water-research/green-and-gray-infrastructure-research#:~:text=Gray%20infrastructure%20is%20traditional%20stormwater,%2C%20pipes%2C%20and%20retention%20basins</a:t>
            </a:r>
            <a:r>
              <a:rPr lang="en-US" sz="2400" dirty="0">
                <a:latin typeface="Arial" panose="020B0604020202020204" pitchFamily="34" charset="0"/>
                <a:cs typeface="Arial" panose="020B0604020202020204" pitchFamily="34" charset="0"/>
              </a:rPr>
              <a:t> </a:t>
            </a:r>
          </a:p>
        </p:txBody>
      </p:sp>
      <p:sp>
        <p:nvSpPr>
          <p:cNvPr id="28" name="Rounded Rectangle 27">
            <a:extLst>
              <a:ext uri="{FF2B5EF4-FFF2-40B4-BE49-F238E27FC236}">
                <a16:creationId xmlns:a16="http://schemas.microsoft.com/office/drawing/2014/main" id="{ADC45AD7-151E-6446-96C5-BDBAC75CEF86}"/>
              </a:ext>
            </a:extLst>
          </p:cNvPr>
          <p:cNvSpPr/>
          <p:nvPr/>
        </p:nvSpPr>
        <p:spPr>
          <a:xfrm>
            <a:off x="1406769" y="18764500"/>
            <a:ext cx="12945206" cy="4405260"/>
          </a:xfrm>
          <a:prstGeom prst="roundRect">
            <a:avLst>
              <a:gd name="adj" fmla="val 14791"/>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ounded Rectangle 32">
            <a:extLst>
              <a:ext uri="{FF2B5EF4-FFF2-40B4-BE49-F238E27FC236}">
                <a16:creationId xmlns:a16="http://schemas.microsoft.com/office/drawing/2014/main" id="{8AC4D36C-2C9E-0141-B549-DA18F5ADCD8A}"/>
              </a:ext>
            </a:extLst>
          </p:cNvPr>
          <p:cNvSpPr/>
          <p:nvPr/>
        </p:nvSpPr>
        <p:spPr>
          <a:xfrm>
            <a:off x="1371600" y="23952870"/>
            <a:ext cx="13030200" cy="13080329"/>
          </a:xfrm>
          <a:prstGeom prst="roundRect">
            <a:avLst>
              <a:gd name="adj" fmla="val 5778"/>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5" name="Rounded Rectangle 34">
            <a:extLst>
              <a:ext uri="{FF2B5EF4-FFF2-40B4-BE49-F238E27FC236}">
                <a16:creationId xmlns:a16="http://schemas.microsoft.com/office/drawing/2014/main" id="{268764D5-8426-4F43-8677-857CC3B7013C}"/>
              </a:ext>
            </a:extLst>
          </p:cNvPr>
          <p:cNvSpPr/>
          <p:nvPr/>
        </p:nvSpPr>
        <p:spPr>
          <a:xfrm>
            <a:off x="15533076" y="8720264"/>
            <a:ext cx="20090423" cy="28312935"/>
          </a:xfrm>
          <a:prstGeom prst="roundRect">
            <a:avLst>
              <a:gd name="adj" fmla="val 3609"/>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598AA989-5F71-7E43-80D9-2251410F7B80}"/>
              </a:ext>
            </a:extLst>
          </p:cNvPr>
          <p:cNvSpPr/>
          <p:nvPr/>
        </p:nvSpPr>
        <p:spPr>
          <a:xfrm>
            <a:off x="36804600" y="8720264"/>
            <a:ext cx="13030200" cy="15743883"/>
          </a:xfrm>
          <a:prstGeom prst="roundRect">
            <a:avLst>
              <a:gd name="adj" fmla="val 5598"/>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9" name="Rounded Rectangle 38">
            <a:extLst>
              <a:ext uri="{FF2B5EF4-FFF2-40B4-BE49-F238E27FC236}">
                <a16:creationId xmlns:a16="http://schemas.microsoft.com/office/drawing/2014/main" id="{A621D1C3-B755-EF44-9142-10F498AA58DF}"/>
              </a:ext>
            </a:extLst>
          </p:cNvPr>
          <p:cNvSpPr/>
          <p:nvPr/>
        </p:nvSpPr>
        <p:spPr>
          <a:xfrm>
            <a:off x="36804600" y="25566914"/>
            <a:ext cx="13030200" cy="3744686"/>
          </a:xfrm>
          <a:prstGeom prst="roundRect">
            <a:avLst>
              <a:gd name="adj" fmla="val 11160"/>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 name="Rounded Rectangle 40">
            <a:extLst>
              <a:ext uri="{FF2B5EF4-FFF2-40B4-BE49-F238E27FC236}">
                <a16:creationId xmlns:a16="http://schemas.microsoft.com/office/drawing/2014/main" id="{0105495C-C269-EB4C-A908-266E80ED424B}"/>
              </a:ext>
            </a:extLst>
          </p:cNvPr>
          <p:cNvSpPr/>
          <p:nvPr/>
        </p:nvSpPr>
        <p:spPr>
          <a:xfrm>
            <a:off x="36804600" y="30414367"/>
            <a:ext cx="13030200" cy="6618833"/>
          </a:xfrm>
          <a:prstGeom prst="roundRect">
            <a:avLst>
              <a:gd name="adj" fmla="val 9567"/>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ounded Rectangle 29">
            <a:extLst>
              <a:ext uri="{FF2B5EF4-FFF2-40B4-BE49-F238E27FC236}">
                <a16:creationId xmlns:a16="http://schemas.microsoft.com/office/drawing/2014/main" id="{82ED050F-816E-E741-9632-FBC99125F382}"/>
              </a:ext>
            </a:extLst>
          </p:cNvPr>
          <p:cNvSpPr/>
          <p:nvPr/>
        </p:nvSpPr>
        <p:spPr>
          <a:xfrm>
            <a:off x="3529625" y="8229600"/>
            <a:ext cx="9093200" cy="1404257"/>
          </a:xfrm>
          <a:prstGeom prst="roundRect">
            <a:avLst/>
          </a:prstGeom>
          <a:solidFill>
            <a:srgbClr val="498AFC"/>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Introduction</a:t>
            </a:r>
            <a:endParaRPr lang="en-US" sz="6000" dirty="0">
              <a:latin typeface="Arial" panose="020B0604020202020204" pitchFamily="34" charset="0"/>
              <a:cs typeface="Arial" panose="020B0604020202020204" pitchFamily="34" charset="0"/>
            </a:endParaRPr>
          </a:p>
        </p:txBody>
      </p:sp>
      <p:sp>
        <p:nvSpPr>
          <p:cNvPr id="31" name="Rounded Rectangle 30">
            <a:extLst>
              <a:ext uri="{FF2B5EF4-FFF2-40B4-BE49-F238E27FC236}">
                <a16:creationId xmlns:a16="http://schemas.microsoft.com/office/drawing/2014/main" id="{B220014C-4DA5-5645-8EAA-D0CD181E23CB}"/>
              </a:ext>
            </a:extLst>
          </p:cNvPr>
          <p:cNvSpPr/>
          <p:nvPr/>
        </p:nvSpPr>
        <p:spPr>
          <a:xfrm>
            <a:off x="3529625" y="18272156"/>
            <a:ext cx="9093200" cy="1404257"/>
          </a:xfrm>
          <a:prstGeom prst="roundRect">
            <a:avLst/>
          </a:prstGeom>
          <a:solidFill>
            <a:srgbClr val="3F75D3"/>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Research Goal</a:t>
            </a:r>
            <a:endParaRPr lang="en-US" sz="6000">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03CDB3AE-F0F0-714E-8C30-D2109083DE95}"/>
              </a:ext>
            </a:extLst>
          </p:cNvPr>
          <p:cNvSpPr/>
          <p:nvPr/>
        </p:nvSpPr>
        <p:spPr>
          <a:xfrm>
            <a:off x="3529625" y="23460528"/>
            <a:ext cx="9093200" cy="1404257"/>
          </a:xfrm>
          <a:prstGeom prst="roundRect">
            <a:avLst/>
          </a:prstGeom>
          <a:solidFill>
            <a:srgbClr val="2C549A"/>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Methods</a:t>
            </a:r>
          </a:p>
        </p:txBody>
      </p:sp>
      <p:sp>
        <p:nvSpPr>
          <p:cNvPr id="43" name="Rounded Rectangle 42">
            <a:extLst>
              <a:ext uri="{FF2B5EF4-FFF2-40B4-BE49-F238E27FC236}">
                <a16:creationId xmlns:a16="http://schemas.microsoft.com/office/drawing/2014/main" id="{430B3A56-0997-E44D-9F6F-713D6457BD1D}"/>
              </a:ext>
            </a:extLst>
          </p:cNvPr>
          <p:cNvSpPr/>
          <p:nvPr/>
        </p:nvSpPr>
        <p:spPr>
          <a:xfrm>
            <a:off x="21056600" y="8229600"/>
            <a:ext cx="9093200" cy="1404257"/>
          </a:xfrm>
          <a:prstGeom prst="roundRect">
            <a:avLst/>
          </a:prstGeom>
          <a:solidFill>
            <a:srgbClr val="498AFC"/>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Figures and Results</a:t>
            </a:r>
            <a:endParaRPr lang="en-US" sz="6000">
              <a:latin typeface="Arial" panose="020B0604020202020204" pitchFamily="34" charset="0"/>
              <a:cs typeface="Arial" panose="020B0604020202020204" pitchFamily="34" charset="0"/>
            </a:endParaRPr>
          </a:p>
        </p:txBody>
      </p:sp>
      <p:sp>
        <p:nvSpPr>
          <p:cNvPr id="44" name="Rounded Rectangle 43">
            <a:extLst>
              <a:ext uri="{FF2B5EF4-FFF2-40B4-BE49-F238E27FC236}">
                <a16:creationId xmlns:a16="http://schemas.microsoft.com/office/drawing/2014/main" id="{13CEFFE2-B48D-A04C-A94E-75E8E01472CA}"/>
              </a:ext>
            </a:extLst>
          </p:cNvPr>
          <p:cNvSpPr/>
          <p:nvPr/>
        </p:nvSpPr>
        <p:spPr>
          <a:xfrm>
            <a:off x="38773100" y="8229600"/>
            <a:ext cx="9093200" cy="1404257"/>
          </a:xfrm>
          <a:prstGeom prst="roundRect">
            <a:avLst/>
          </a:prstGeom>
          <a:solidFill>
            <a:srgbClr val="498AFC"/>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Conclusion</a:t>
            </a:r>
            <a:endParaRPr lang="en-US" sz="6000">
              <a:latin typeface="Arial" panose="020B0604020202020204" pitchFamily="34" charset="0"/>
              <a:cs typeface="Arial" panose="020B0604020202020204" pitchFamily="34" charset="0"/>
            </a:endParaRPr>
          </a:p>
        </p:txBody>
      </p:sp>
      <p:sp>
        <p:nvSpPr>
          <p:cNvPr id="45" name="Rounded Rectangle 44">
            <a:extLst>
              <a:ext uri="{FF2B5EF4-FFF2-40B4-BE49-F238E27FC236}">
                <a16:creationId xmlns:a16="http://schemas.microsoft.com/office/drawing/2014/main" id="{F8D033BD-5CC7-DB45-9500-9545AA8EB19E}"/>
              </a:ext>
            </a:extLst>
          </p:cNvPr>
          <p:cNvSpPr/>
          <p:nvPr/>
        </p:nvSpPr>
        <p:spPr>
          <a:xfrm>
            <a:off x="38773100" y="24936752"/>
            <a:ext cx="9093200" cy="1404257"/>
          </a:xfrm>
          <a:prstGeom prst="roundRect">
            <a:avLst/>
          </a:prstGeom>
          <a:solidFill>
            <a:srgbClr val="3F75D3"/>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Acknowledgments</a:t>
            </a:r>
            <a:endParaRPr lang="en-US" sz="6000">
              <a:latin typeface="Arial" panose="020B0604020202020204" pitchFamily="34" charset="0"/>
              <a:cs typeface="Arial" panose="020B0604020202020204" pitchFamily="34" charset="0"/>
            </a:endParaRPr>
          </a:p>
        </p:txBody>
      </p:sp>
      <p:sp>
        <p:nvSpPr>
          <p:cNvPr id="46" name="Rounded Rectangle 45">
            <a:extLst>
              <a:ext uri="{FF2B5EF4-FFF2-40B4-BE49-F238E27FC236}">
                <a16:creationId xmlns:a16="http://schemas.microsoft.com/office/drawing/2014/main" id="{63D4F732-51CA-CD46-B118-64ADD5777D87}"/>
              </a:ext>
            </a:extLst>
          </p:cNvPr>
          <p:cNvSpPr/>
          <p:nvPr/>
        </p:nvSpPr>
        <p:spPr>
          <a:xfrm>
            <a:off x="38773100" y="30013728"/>
            <a:ext cx="9093200" cy="1404257"/>
          </a:xfrm>
          <a:prstGeom prst="roundRect">
            <a:avLst/>
          </a:prstGeom>
          <a:solidFill>
            <a:srgbClr val="2C549A"/>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References</a:t>
            </a:r>
            <a:endParaRPr lang="en-US" sz="60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6DCD882-84B8-CE48-8B1C-12B14E6B601B}"/>
              </a:ext>
            </a:extLst>
          </p:cNvPr>
          <p:cNvSpPr txBox="1"/>
          <p:nvPr/>
        </p:nvSpPr>
        <p:spPr>
          <a:xfrm>
            <a:off x="2092569" y="34187886"/>
            <a:ext cx="11658600" cy="2554545"/>
          </a:xfrm>
          <a:prstGeom prst="rect">
            <a:avLst/>
          </a:prstGeom>
          <a:noFill/>
        </p:spPr>
        <p:txBody>
          <a:bodyPr wrap="square" rtlCol="0">
            <a:spAutoFit/>
          </a:bodyPr>
          <a:lstStyle/>
          <a:p>
            <a:pPr marL="514350" indent="-514350">
              <a:buAutoNum type="arabicPeriod"/>
            </a:pPr>
            <a:r>
              <a:rPr lang="en-US" sz="3200" dirty="0">
                <a:latin typeface="Arial" panose="020B0604020202020204" pitchFamily="34" charset="0"/>
                <a:cs typeface="Arial" panose="020B0604020202020204" pitchFamily="34" charset="0"/>
              </a:rPr>
              <a:t>Conduct Literature Review</a:t>
            </a:r>
          </a:p>
          <a:p>
            <a:pPr marL="514350" indent="-514350">
              <a:buAutoNum type="arabicPeriod"/>
            </a:pPr>
            <a:r>
              <a:rPr lang="en-US" sz="3200" dirty="0">
                <a:latin typeface="Arial" panose="020B0604020202020204" pitchFamily="34" charset="0"/>
                <a:cs typeface="Arial" panose="020B0604020202020204" pitchFamily="34" charset="0"/>
              </a:rPr>
              <a:t>Analysis of the PGDL’s Use of Green Infrastructure Interview with Dr. Catarina Roseta Palma, Dr. Vasco Rato, Manuela Melo, Pedro Duarte, and João Rodrigues</a:t>
            </a:r>
          </a:p>
          <a:p>
            <a:pPr marL="514350" indent="-514350">
              <a:buAutoNum type="arabicPeriod"/>
            </a:pPr>
            <a:r>
              <a:rPr lang="en-US" sz="3200" dirty="0">
                <a:latin typeface="Arial" panose="020B0604020202020204" pitchFamily="34" charset="0"/>
                <a:cs typeface="Arial" panose="020B0604020202020204" pitchFamily="34" charset="0"/>
              </a:rPr>
              <a:t>Site Visit to Avenida da Liberdade and Photo-Documentation</a:t>
            </a:r>
          </a:p>
        </p:txBody>
      </p:sp>
      <p:sp>
        <p:nvSpPr>
          <p:cNvPr id="38" name="TextBox 37">
            <a:extLst>
              <a:ext uri="{FF2B5EF4-FFF2-40B4-BE49-F238E27FC236}">
                <a16:creationId xmlns:a16="http://schemas.microsoft.com/office/drawing/2014/main" id="{25454475-314F-2942-8712-AE2E327CA41C}"/>
              </a:ext>
            </a:extLst>
          </p:cNvPr>
          <p:cNvSpPr txBox="1"/>
          <p:nvPr/>
        </p:nvSpPr>
        <p:spPr>
          <a:xfrm>
            <a:off x="37490400" y="19148729"/>
            <a:ext cx="11658600"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Lisbon’s urban planners have successfully incorporated sustainable development into their urban systems, particularly in the management of water drainage.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Within the Monsanto Green Corridor, Avenida da Liberdade serves as a key example of this hybrid model, demonstrating both the successes and the areas where further integration of sustainable infrastructure is possible.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Lisbon’s approach offers valuable lessons for other historic cities seeking to implement BGI despite spatial and technical constraints.</a:t>
            </a:r>
          </a:p>
        </p:txBody>
      </p:sp>
      <p:sp>
        <p:nvSpPr>
          <p:cNvPr id="54" name="TextBox 53">
            <a:extLst>
              <a:ext uri="{FF2B5EF4-FFF2-40B4-BE49-F238E27FC236}">
                <a16:creationId xmlns:a16="http://schemas.microsoft.com/office/drawing/2014/main" id="{D59F247E-AF8C-884B-A84B-DBCA8DBF7DB5}"/>
              </a:ext>
            </a:extLst>
          </p:cNvPr>
          <p:cNvSpPr txBox="1"/>
          <p:nvPr/>
        </p:nvSpPr>
        <p:spPr>
          <a:xfrm>
            <a:off x="16305824" y="24643684"/>
            <a:ext cx="1874520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PGDL achieves a notable reduction in peak runoff flows by 20–50%, a reduction in runoff volumes by 15–30% (suspended solids by 50–90%, organic load by 50–70%, and metals by 75–95%)</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Fosters community cohesion by providing recreational spaces that promote social interaction and public health. Reductions in stress and anxiety, increased physical activity.</a:t>
            </a:r>
          </a:p>
        </p:txBody>
      </p:sp>
      <p:sp>
        <p:nvSpPr>
          <p:cNvPr id="59" name="Rectangle 58">
            <a:extLst>
              <a:ext uri="{FF2B5EF4-FFF2-40B4-BE49-F238E27FC236}">
                <a16:creationId xmlns:a16="http://schemas.microsoft.com/office/drawing/2014/main" id="{28896F7C-B399-6642-A404-06C0AD8842D3}"/>
              </a:ext>
            </a:extLst>
          </p:cNvPr>
          <p:cNvSpPr/>
          <p:nvPr/>
        </p:nvSpPr>
        <p:spPr>
          <a:xfrm>
            <a:off x="37490400" y="10091058"/>
            <a:ext cx="11658600" cy="868668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Arial" panose="020B0604020202020204" pitchFamily="34" charset="0"/>
                <a:cs typeface="Arial" panose="020B0604020202020204" pitchFamily="34" charset="0"/>
              </a:rPr>
              <a:t>L1080561.jpg</a:t>
            </a:r>
          </a:p>
        </p:txBody>
      </p:sp>
      <p:sp>
        <p:nvSpPr>
          <p:cNvPr id="36" name="TextBox 35">
            <a:extLst>
              <a:ext uri="{FF2B5EF4-FFF2-40B4-BE49-F238E27FC236}">
                <a16:creationId xmlns:a16="http://schemas.microsoft.com/office/drawing/2014/main" id="{FB406607-2D76-CA47-9937-7A99E4EDFC1C}"/>
              </a:ext>
            </a:extLst>
          </p:cNvPr>
          <p:cNvSpPr txBox="1"/>
          <p:nvPr/>
        </p:nvSpPr>
        <p:spPr>
          <a:xfrm>
            <a:off x="1371600" y="1016000"/>
            <a:ext cx="33223200" cy="5401479"/>
          </a:xfrm>
          <a:prstGeom prst="rect">
            <a:avLst/>
          </a:prstGeom>
          <a:noFill/>
        </p:spPr>
        <p:txBody>
          <a:bodyPr wrap="square" rtlCol="0">
            <a:spAutoFit/>
          </a:bodyPr>
          <a:lstStyle/>
          <a:p>
            <a:r>
              <a:rPr lang="en-US" sz="8000" b="1" dirty="0">
                <a:latin typeface="Arial" panose="020B0604020202020204" pitchFamily="34" charset="0"/>
                <a:cs typeface="Arial" panose="020B0604020202020204" pitchFamily="34" charset="0"/>
              </a:rPr>
              <a:t>Enhancing Urban Water Drainage in Avenida da Liberdade: Evaluating Green Spaces and Sustainable Infrastructure in Lisbon’s Master Drainage Plan</a:t>
            </a:r>
          </a:p>
          <a:p>
            <a:endParaRPr lang="en-US" sz="10500" b="1"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DA35905F-3B7C-C043-82CE-11D151175C33}"/>
              </a:ext>
            </a:extLst>
          </p:cNvPr>
          <p:cNvSpPr txBox="1"/>
          <p:nvPr/>
        </p:nvSpPr>
        <p:spPr>
          <a:xfrm>
            <a:off x="1371600" y="4901392"/>
            <a:ext cx="31851600" cy="2308324"/>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Eva Asfahani</a:t>
            </a:r>
            <a:br>
              <a:rPr lang="en-US" sz="4800" dirty="0">
                <a:latin typeface="Arial" panose="020B0604020202020204" pitchFamily="34" charset="0"/>
                <a:cs typeface="Arial" panose="020B0604020202020204" pitchFamily="34" charset="0"/>
              </a:rPr>
            </a:br>
            <a:r>
              <a:rPr lang="en-US" sz="4800" baseline="30000" dirty="0">
                <a:latin typeface="Arial" panose="020B0604020202020204" pitchFamily="34" charset="0"/>
                <a:cs typeface="Arial" panose="020B0604020202020204" pitchFamily="34" charset="0"/>
              </a:rPr>
              <a:t>1</a:t>
            </a:r>
            <a:r>
              <a:rPr lang="en-US" sz="4800" dirty="0">
                <a:latin typeface="Arial" panose="020B0604020202020204" pitchFamily="34" charset="0"/>
                <a:cs typeface="Arial" panose="020B0604020202020204" pitchFamily="34" charset="0"/>
              </a:rPr>
              <a:t>Department of Integrative Biology, College of Natural Sciences, The University of Texas, </a:t>
            </a:r>
          </a:p>
          <a:p>
            <a:r>
              <a:rPr lang="en-US" sz="4800" baseline="30000" dirty="0">
                <a:latin typeface="Arial" panose="020B0604020202020204" pitchFamily="34" charset="0"/>
                <a:cs typeface="Arial" panose="020B0604020202020204" pitchFamily="34" charset="0"/>
              </a:rPr>
              <a:t>2</a:t>
            </a:r>
            <a:r>
              <a:rPr lang="en-US" sz="4800" dirty="0">
                <a:latin typeface="Arial" panose="020B0604020202020204" pitchFamily="34" charset="0"/>
                <a:cs typeface="Arial" panose="020B0604020202020204" pitchFamily="34" charset="0"/>
              </a:rPr>
              <a:t>School for International Training</a:t>
            </a:r>
          </a:p>
        </p:txBody>
      </p:sp>
      <p:pic>
        <p:nvPicPr>
          <p:cNvPr id="42" name="Picture 41">
            <a:extLst>
              <a:ext uri="{FF2B5EF4-FFF2-40B4-BE49-F238E27FC236}">
                <a16:creationId xmlns:a16="http://schemas.microsoft.com/office/drawing/2014/main" id="{ABCB1ADA-1F32-CE49-BF5E-22E850F7720C}"/>
              </a:ext>
            </a:extLst>
          </p:cNvPr>
          <p:cNvPicPr>
            <a:picLocks noChangeAspect="1"/>
          </p:cNvPicPr>
          <p:nvPr/>
        </p:nvPicPr>
        <p:blipFill>
          <a:blip r:embed="rId7"/>
          <a:stretch>
            <a:fillRect/>
          </a:stretch>
        </p:blipFill>
        <p:spPr>
          <a:xfrm>
            <a:off x="35826700" y="1551922"/>
            <a:ext cx="12039600" cy="1736764"/>
          </a:xfrm>
          <a:prstGeom prst="rect">
            <a:avLst/>
          </a:prstGeom>
        </p:spPr>
      </p:pic>
      <p:pic>
        <p:nvPicPr>
          <p:cNvPr id="5" name="Picture 4" descr="A water with pillars in it&#10;&#10;AI-generated content may be incorrect.">
            <a:extLst>
              <a:ext uri="{FF2B5EF4-FFF2-40B4-BE49-F238E27FC236}">
                <a16:creationId xmlns:a16="http://schemas.microsoft.com/office/drawing/2014/main" id="{165443ED-0D51-F4DF-482E-35256F14E3A5}"/>
              </a:ext>
            </a:extLst>
          </p:cNvPr>
          <p:cNvPicPr>
            <a:picLocks noChangeAspect="1"/>
          </p:cNvPicPr>
          <p:nvPr/>
        </p:nvPicPr>
        <p:blipFill>
          <a:blip r:embed="rId8"/>
          <a:srcRect t="4204" b="12799"/>
          <a:stretch>
            <a:fillRect/>
          </a:stretch>
        </p:blipFill>
        <p:spPr>
          <a:xfrm>
            <a:off x="16234238" y="9956574"/>
            <a:ext cx="18669974" cy="8845858"/>
          </a:xfrm>
          <a:prstGeom prst="rect">
            <a:avLst/>
          </a:prstGeom>
        </p:spPr>
      </p:pic>
      <p:pic>
        <p:nvPicPr>
          <p:cNvPr id="8" name="Picture 7" descr="A sign board on a wall&#10;&#10;AI-generated content may be incorrect.">
            <a:extLst>
              <a:ext uri="{FF2B5EF4-FFF2-40B4-BE49-F238E27FC236}">
                <a16:creationId xmlns:a16="http://schemas.microsoft.com/office/drawing/2014/main" id="{A5623D47-EEEE-6B04-A51F-00861F5A2C01}"/>
              </a:ext>
            </a:extLst>
          </p:cNvPr>
          <p:cNvPicPr>
            <a:picLocks noChangeAspect="1"/>
          </p:cNvPicPr>
          <p:nvPr/>
        </p:nvPicPr>
        <p:blipFill>
          <a:blip r:embed="rId9"/>
          <a:srcRect l="12946" r="10976" b="13987"/>
          <a:stretch>
            <a:fillRect/>
          </a:stretch>
        </p:blipFill>
        <p:spPr>
          <a:xfrm>
            <a:off x="16234238" y="20331638"/>
            <a:ext cx="6487087" cy="4074499"/>
          </a:xfrm>
          <a:prstGeom prst="rect">
            <a:avLst/>
          </a:prstGeom>
        </p:spPr>
      </p:pic>
      <p:pic>
        <p:nvPicPr>
          <p:cNvPr id="14" name="Picture 13" descr="A group of people sitting on grass in a park&#10;&#10;AI-generated content may be incorrect.">
            <a:extLst>
              <a:ext uri="{FF2B5EF4-FFF2-40B4-BE49-F238E27FC236}">
                <a16:creationId xmlns:a16="http://schemas.microsoft.com/office/drawing/2014/main" id="{1CB8916E-B473-3C42-B92B-617FE0BAAAE3}"/>
              </a:ext>
            </a:extLst>
          </p:cNvPr>
          <p:cNvPicPr>
            <a:picLocks noChangeAspect="1"/>
          </p:cNvPicPr>
          <p:nvPr/>
        </p:nvPicPr>
        <p:blipFill>
          <a:blip r:embed="rId10"/>
          <a:srcRect r="24670"/>
          <a:stretch>
            <a:fillRect/>
          </a:stretch>
        </p:blipFill>
        <p:spPr>
          <a:xfrm>
            <a:off x="37490400" y="10052681"/>
            <a:ext cx="11658600" cy="8725066"/>
          </a:xfrm>
          <a:prstGeom prst="rect">
            <a:avLst/>
          </a:prstGeom>
        </p:spPr>
      </p:pic>
      <p:pic>
        <p:nvPicPr>
          <p:cNvPr id="16" name="Picture 15" descr="A dog running on grass&#10;&#10;AI-generated content may be incorrect.">
            <a:extLst>
              <a:ext uri="{FF2B5EF4-FFF2-40B4-BE49-F238E27FC236}">
                <a16:creationId xmlns:a16="http://schemas.microsoft.com/office/drawing/2014/main" id="{1AB2B68F-4AB5-390B-408A-823E9A319F2F}"/>
              </a:ext>
            </a:extLst>
          </p:cNvPr>
          <p:cNvPicPr>
            <a:picLocks noChangeAspect="1"/>
          </p:cNvPicPr>
          <p:nvPr/>
        </p:nvPicPr>
        <p:blipFill>
          <a:blip r:embed="rId11"/>
          <a:srcRect l="15117" t="12855" r="12163" b="1132"/>
          <a:stretch>
            <a:fillRect/>
          </a:stretch>
        </p:blipFill>
        <p:spPr>
          <a:xfrm>
            <a:off x="28862481" y="20302357"/>
            <a:ext cx="6109885" cy="4074499"/>
          </a:xfrm>
          <a:prstGeom prst="rect">
            <a:avLst/>
          </a:prstGeom>
        </p:spPr>
      </p:pic>
      <p:pic>
        <p:nvPicPr>
          <p:cNvPr id="1032" name="Picture 8" descr="Meet Our EGL Affiliate Programs | Experiential Global Learning">
            <a:extLst>
              <a:ext uri="{FF2B5EF4-FFF2-40B4-BE49-F238E27FC236}">
                <a16:creationId xmlns:a16="http://schemas.microsoft.com/office/drawing/2014/main" id="{D77A7D35-AD78-A35C-9439-B1A0021EFC9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769" b="35158"/>
          <a:stretch>
            <a:fillRect/>
          </a:stretch>
        </p:blipFill>
        <p:spPr bwMode="auto">
          <a:xfrm>
            <a:off x="33845500" y="2633851"/>
            <a:ext cx="14020800" cy="36933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map of a city&#10;&#10;AI-generated content may be incorrect.">
            <a:extLst>
              <a:ext uri="{FF2B5EF4-FFF2-40B4-BE49-F238E27FC236}">
                <a16:creationId xmlns:a16="http://schemas.microsoft.com/office/drawing/2014/main" id="{98AC9646-2D4C-0F70-1A56-96643A482C2B}"/>
              </a:ext>
            </a:extLst>
          </p:cNvPr>
          <p:cNvPicPr>
            <a:picLocks noChangeAspect="1"/>
          </p:cNvPicPr>
          <p:nvPr/>
        </p:nvPicPr>
        <p:blipFill>
          <a:blip r:embed="rId13"/>
          <a:stretch>
            <a:fillRect/>
          </a:stretch>
        </p:blipFill>
        <p:spPr>
          <a:xfrm>
            <a:off x="2057400" y="25063700"/>
            <a:ext cx="11658600" cy="8179196"/>
          </a:xfrm>
          <a:prstGeom prst="rect">
            <a:avLst/>
          </a:prstGeom>
        </p:spPr>
      </p:pic>
      <p:sp>
        <p:nvSpPr>
          <p:cNvPr id="20" name="TextBox 19">
            <a:extLst>
              <a:ext uri="{FF2B5EF4-FFF2-40B4-BE49-F238E27FC236}">
                <a16:creationId xmlns:a16="http://schemas.microsoft.com/office/drawing/2014/main" id="{63D7C381-BDC0-8951-F01E-946D9853729F}"/>
              </a:ext>
            </a:extLst>
          </p:cNvPr>
          <p:cNvSpPr txBox="1"/>
          <p:nvPr/>
        </p:nvSpPr>
        <p:spPr>
          <a:xfrm>
            <a:off x="2057400" y="33260797"/>
            <a:ext cx="1165860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Figure 1: Map of the Monsanto Green Corridor, including social, economic, and environmental co-benefits (Câmara Municipal de Lisboa, n.d.)</a:t>
            </a:r>
          </a:p>
        </p:txBody>
      </p:sp>
      <p:sp>
        <p:nvSpPr>
          <p:cNvPr id="24" name="TextBox 23">
            <a:extLst>
              <a:ext uri="{FF2B5EF4-FFF2-40B4-BE49-F238E27FC236}">
                <a16:creationId xmlns:a16="http://schemas.microsoft.com/office/drawing/2014/main" id="{0526D69D-5E03-640F-0DAE-DFC46FBC6F7D}"/>
              </a:ext>
            </a:extLst>
          </p:cNvPr>
          <p:cNvSpPr txBox="1"/>
          <p:nvPr/>
        </p:nvSpPr>
        <p:spPr>
          <a:xfrm>
            <a:off x="16305824" y="36008464"/>
            <a:ext cx="1874520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Image 3: Metro Stop in </a:t>
            </a:r>
            <a:r>
              <a:rPr lang="en-US" sz="2400" dirty="0" err="1">
                <a:latin typeface="Arial" panose="020B0604020202020204" pitchFamily="34" charset="0"/>
                <a:cs typeface="Arial" panose="020B0604020202020204" pitchFamily="34" charset="0"/>
              </a:rPr>
              <a:t>Praça</a:t>
            </a:r>
            <a:r>
              <a:rPr lang="en-US" sz="2400" dirty="0">
                <a:latin typeface="Arial" panose="020B0604020202020204" pitchFamily="34" charset="0"/>
                <a:cs typeface="Arial" panose="020B0604020202020204" pitchFamily="34" charset="0"/>
              </a:rPr>
              <a:t> de </a:t>
            </a:r>
            <a:r>
              <a:rPr lang="en-US" sz="2400" dirty="0" err="1">
                <a:latin typeface="Arial" panose="020B0604020202020204" pitchFamily="34" charset="0"/>
                <a:cs typeface="Arial" panose="020B0604020202020204" pitchFamily="34" charset="0"/>
              </a:rPr>
              <a:t>Espanha</a:t>
            </a:r>
            <a:r>
              <a:rPr lang="en-US" sz="2400" dirty="0">
                <a:latin typeface="Arial" panose="020B0604020202020204" pitchFamily="34" charset="0"/>
                <a:cs typeface="Arial" panose="020B0604020202020204" pitchFamily="34" charset="0"/>
              </a:rPr>
              <a:t>. Vital gray infrastructure like the Metro, that makes the city accessible to different socioeconomic statuses, can be easily embedded into public green spaces.</a:t>
            </a:r>
          </a:p>
        </p:txBody>
      </p:sp>
      <p:sp>
        <p:nvSpPr>
          <p:cNvPr id="29" name="TextBox 28">
            <a:extLst>
              <a:ext uri="{FF2B5EF4-FFF2-40B4-BE49-F238E27FC236}">
                <a16:creationId xmlns:a16="http://schemas.microsoft.com/office/drawing/2014/main" id="{3BCBC61E-225A-BFE1-9371-A0877F1A41C1}"/>
              </a:ext>
            </a:extLst>
          </p:cNvPr>
          <p:cNvSpPr txBox="1"/>
          <p:nvPr/>
        </p:nvSpPr>
        <p:spPr>
          <a:xfrm>
            <a:off x="22884137" y="20208348"/>
            <a:ext cx="5978344" cy="452431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1. Retention Basins</a:t>
            </a:r>
          </a:p>
          <a:p>
            <a:r>
              <a:rPr lang="en-US" sz="3200" dirty="0">
                <a:latin typeface="Arial" panose="020B0604020202020204" pitchFamily="34" charset="0"/>
                <a:cs typeface="Arial" panose="020B0604020202020204" pitchFamily="34" charset="0"/>
              </a:rPr>
              <a:t>2. Reservoir Pavement</a:t>
            </a:r>
          </a:p>
          <a:p>
            <a:r>
              <a:rPr lang="en-US" sz="3200" dirty="0">
                <a:latin typeface="Arial" panose="020B0604020202020204" pitchFamily="34" charset="0"/>
                <a:cs typeface="Arial" panose="020B0604020202020204" pitchFamily="34" charset="0"/>
              </a:rPr>
              <a:t>3. Absorption Wells</a:t>
            </a:r>
          </a:p>
          <a:p>
            <a:r>
              <a:rPr lang="en-US" sz="3200" dirty="0">
                <a:latin typeface="Arial" panose="020B0604020202020204" pitchFamily="34" charset="0"/>
                <a:cs typeface="Arial" panose="020B0604020202020204" pitchFamily="34" charset="0"/>
              </a:rPr>
              <a:t>4. Infiltration Trenches</a:t>
            </a:r>
          </a:p>
          <a:p>
            <a:r>
              <a:rPr lang="en-US" sz="3200" dirty="0">
                <a:latin typeface="Arial" panose="020B0604020202020204" pitchFamily="34" charset="0"/>
                <a:cs typeface="Arial" panose="020B0604020202020204" pitchFamily="34" charset="0"/>
              </a:rPr>
              <a:t>5. Swales</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Reduce surface runoff, enhance groundwater recharge, and filter pollutants at the local scale</a:t>
            </a:r>
            <a:endParaRPr lang="en-US" sz="3200" dirty="0">
              <a:highlight>
                <a:srgbClr val="FFFF00"/>
              </a:highlight>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2E361316-FE0A-3DEE-8AC6-72A399C3944F}"/>
              </a:ext>
            </a:extLst>
          </p:cNvPr>
          <p:cNvSpPr txBox="1"/>
          <p:nvPr/>
        </p:nvSpPr>
        <p:spPr>
          <a:xfrm>
            <a:off x="16192987" y="18924066"/>
            <a:ext cx="18669974" cy="1200329"/>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Image 2: Jardim Amália Rodrigues. This garden within the Monsanto Green Corridor provides a green space for gatherings and outdoor activities and encourages locals to dine at the scenic cafe, boosting local economies. It houses sculptures within the green and blue spaces, providing cultural experiences to local communities and increasing value of the area.</a:t>
            </a:r>
          </a:p>
        </p:txBody>
      </p:sp>
      <p:sp>
        <p:nvSpPr>
          <p:cNvPr id="3" name="TextBox 2">
            <a:extLst>
              <a:ext uri="{FF2B5EF4-FFF2-40B4-BE49-F238E27FC236}">
                <a16:creationId xmlns:a16="http://schemas.microsoft.com/office/drawing/2014/main" id="{1C364F59-63CB-CB05-0E21-809208E20C32}"/>
              </a:ext>
            </a:extLst>
          </p:cNvPr>
          <p:cNvSpPr txBox="1"/>
          <p:nvPr/>
        </p:nvSpPr>
        <p:spPr>
          <a:xfrm>
            <a:off x="37833300" y="17989642"/>
            <a:ext cx="11658600" cy="584775"/>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Image 4: Residents in Lisbon enjoying social benefits of GBI.</a:t>
            </a:r>
          </a:p>
        </p:txBody>
      </p:sp>
    </p:spTree>
    <p:extLst>
      <p:ext uri="{BB962C8B-B14F-4D97-AF65-F5344CB8AC3E}">
        <p14:creationId xmlns:p14="http://schemas.microsoft.com/office/powerpoint/2010/main" val="491423506"/>
      </p:ext>
    </p:extLst>
  </p:cSld>
  <p:clrMapOvr>
    <a:masterClrMapping/>
  </p:clrMapOvr>
</p:sld>
</file>

<file path=ppt/theme/theme1.xml><?xml version="1.0" encoding="utf-8"?>
<a:theme xmlns:a="http://schemas.openxmlformats.org/drawingml/2006/main" name="FOUR COLUMN -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9654</TotalTime>
  <Words>818</Words>
  <Application>Microsoft Macintosh PowerPoint</Application>
  <PresentationFormat>Custom</PresentationFormat>
  <Paragraphs>44</Paragraphs>
  <Slides>1</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1</vt:i4>
      </vt:variant>
    </vt:vector>
  </HeadingPairs>
  <TitlesOfParts>
    <vt:vector size="4" baseType="lpstr">
      <vt:lpstr>Arial</vt:lpstr>
      <vt:lpstr>FOUR COLUMN - 1</vt:lpstr>
      <vt:lpstr>Custom Design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Luecke, Jenna C</dc:creator>
  <cp:lastModifiedBy>Eva Asfahani</cp:lastModifiedBy>
  <cp:revision>129</cp:revision>
  <cp:lastPrinted>2018-05-29T17:54:30Z</cp:lastPrinted>
  <dcterms:created xsi:type="dcterms:W3CDTF">2018-05-04T16:01:53Z</dcterms:created>
  <dcterms:modified xsi:type="dcterms:W3CDTF">2025-11-03T04:01:04Z</dcterms:modified>
</cp:coreProperties>
</file>